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38358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212608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a:xfrm>
            <a:off x="1524000" y="1319213"/>
            <a:ext cx="9144000" cy="2387600"/>
          </a:xfrm>
        </p:spPr>
        <p:txBody>
          <a:bodyPr/>
          <a:lstStyle/>
          <a:p>
            <a:r>
              <a:rPr lang="fr-FR" b="1" dirty="0">
                <a:solidFill>
                  <a:schemeClr val="bg1"/>
                </a:solidFill>
              </a:rPr>
              <a:t>J’évite de m’isoler</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a:xfrm>
            <a:off x="1524000" y="3798888"/>
            <a:ext cx="9144000" cy="1655762"/>
          </a:xfrm>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ECE55024-E892-8789-0CC2-CA997A7CC0D3}"/>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Vie sociale</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66BF2-548C-AE56-7571-1BEE6A15320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673C528-98B8-EE7D-D889-C43B0BA6889A}"/>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BAD2A18A-716A-7B4F-D0F9-B1F46425A04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889FE74-E9BB-9159-8F70-180B24DB3371}"/>
              </a:ext>
            </a:extLst>
          </p:cNvPr>
          <p:cNvSpPr>
            <a:spLocks noGrp="1"/>
          </p:cNvSpPr>
          <p:nvPr>
            <p:ph type="title" idx="4294967295"/>
          </p:nvPr>
        </p:nvSpPr>
        <p:spPr>
          <a:xfrm>
            <a:off x="838200" y="1000125"/>
            <a:ext cx="10515600" cy="1325563"/>
          </a:xfrm>
        </p:spPr>
        <p:txBody>
          <a:bodyPr/>
          <a:lstStyle/>
          <a:p>
            <a:r>
              <a:rPr lang="fr-FR" b="1" dirty="0">
                <a:solidFill>
                  <a:srgbClr val="50B848"/>
                </a:solidFill>
              </a:rPr>
              <a:t>Le risque d’isolement augmente quand on vieillit.</a:t>
            </a:r>
          </a:p>
        </p:txBody>
      </p:sp>
      <p:sp>
        <p:nvSpPr>
          <p:cNvPr id="3" name="Espace réservé du contenu 2">
            <a:extLst>
              <a:ext uri="{FF2B5EF4-FFF2-40B4-BE49-F238E27FC236}">
                <a16:creationId xmlns:a16="http://schemas.microsoft.com/office/drawing/2014/main" id="{24AC5DB7-DAAC-FB84-272F-0C318F1E8312}"/>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F601C2C2-B8DF-BE6E-6F73-4433820C57F5}"/>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6812E96-A6C4-074F-DEF0-C13053B5B67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47037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CD937C-4DBA-59E7-FC6A-BC2F25D6C1C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F6612D2-0EEC-0679-872A-5BD69B0250B9}"/>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85E92E7B-41B1-F9B7-E88D-34005BECBC84}"/>
              </a:ext>
            </a:extLst>
          </p:cNvPr>
          <p:cNvSpPr>
            <a:spLocks noGrp="1"/>
          </p:cNvSpPr>
          <p:nvPr>
            <p:ph idx="4294967295"/>
          </p:nvPr>
        </p:nvSpPr>
        <p:spPr>
          <a:xfrm>
            <a:off x="838200" y="2317749"/>
            <a:ext cx="10515600" cy="3859213"/>
          </a:xfrm>
        </p:spPr>
        <p:txBody>
          <a:bodyPr>
            <a:normAutofit/>
          </a:bodyPr>
          <a:lstStyle/>
          <a:p>
            <a:pPr marL="0" indent="0">
              <a:buNone/>
            </a:pPr>
            <a:r>
              <a:rPr lang="fr-FR" dirty="0"/>
              <a:t>Avec le vieillissement, il existe une diminution progressive des contacts avec les autres : l’entourage familial et amical est moins nombreux, le voisinage et tous les autres contacts se font de plus en plus rares. Cela devient très net à partir de 85 ans.</a:t>
            </a:r>
          </a:p>
        </p:txBody>
      </p:sp>
    </p:spTree>
    <p:extLst>
      <p:ext uri="{BB962C8B-B14F-4D97-AF65-F5344CB8AC3E}">
        <p14:creationId xmlns:p14="http://schemas.microsoft.com/office/powerpoint/2010/main" val="733262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0B903-50F1-B549-0DDD-79C83008A3B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189F31D-BBB8-964E-978A-750D1CCF6E46}"/>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4D6918E1-8F9C-E423-8CFB-0EFE0982B787}"/>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589F577C-2426-EB39-1E9F-06CB08ED38E3}"/>
              </a:ext>
            </a:extLst>
          </p:cNvPr>
          <p:cNvSpPr>
            <a:spLocks noGrp="1"/>
          </p:cNvSpPr>
          <p:nvPr>
            <p:ph type="title" idx="4294967295"/>
          </p:nvPr>
        </p:nvSpPr>
        <p:spPr>
          <a:xfrm>
            <a:off x="838200" y="1000125"/>
            <a:ext cx="10515600" cy="1325563"/>
          </a:xfrm>
        </p:spPr>
        <p:txBody>
          <a:bodyPr/>
          <a:lstStyle/>
          <a:p>
            <a:r>
              <a:rPr lang="fr-FR" b="1" dirty="0">
                <a:solidFill>
                  <a:srgbClr val="50B848"/>
                </a:solidFill>
              </a:rPr>
              <a:t>La pauvreté a un impact sur l’isolement des ainés.</a:t>
            </a:r>
          </a:p>
        </p:txBody>
      </p:sp>
      <p:sp>
        <p:nvSpPr>
          <p:cNvPr id="3" name="Espace réservé du contenu 2">
            <a:extLst>
              <a:ext uri="{FF2B5EF4-FFF2-40B4-BE49-F238E27FC236}">
                <a16:creationId xmlns:a16="http://schemas.microsoft.com/office/drawing/2014/main" id="{428F97BE-B4C5-3B01-3FC8-823976EA8FDE}"/>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DCA853FC-29DC-720F-5F51-12A6C89CC61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AE1153B-3AE9-27B5-A7CD-7C5F883EA187}"/>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587374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1F7A1-DC1A-A6C4-C537-2FE869FBBF4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53D0986-3BAE-D641-E989-4C9AC4FB5A0A}"/>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DEF4CA05-050A-D083-6140-317225839B78}"/>
              </a:ext>
            </a:extLst>
          </p:cNvPr>
          <p:cNvSpPr>
            <a:spLocks noGrp="1"/>
          </p:cNvSpPr>
          <p:nvPr>
            <p:ph idx="4294967295"/>
          </p:nvPr>
        </p:nvSpPr>
        <p:spPr>
          <a:xfrm>
            <a:off x="838200" y="2317749"/>
            <a:ext cx="10515600" cy="3859213"/>
          </a:xfrm>
        </p:spPr>
        <p:txBody>
          <a:bodyPr>
            <a:normAutofit/>
          </a:bodyPr>
          <a:lstStyle/>
          <a:p>
            <a:pPr marL="0" indent="0">
              <a:buNone/>
            </a:pPr>
            <a:r>
              <a:rPr lang="fr-FR" dirty="0"/>
              <a:t>Plusieurs études montrent le lien entre l’isolement et les difficultés financières. Plus les revenus sont faibles, moins on a de contacts avec son voisinage, avec les commerçants, moins on s’investit dans le secteur associatif, etc.</a:t>
            </a:r>
          </a:p>
        </p:txBody>
      </p:sp>
    </p:spTree>
    <p:extLst>
      <p:ext uri="{BB962C8B-B14F-4D97-AF65-F5344CB8AC3E}">
        <p14:creationId xmlns:p14="http://schemas.microsoft.com/office/powerpoint/2010/main" val="1703651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865B69-E2E3-D9AC-45DE-4EE673EBA4B8}"/>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C2CA1A14-1903-6931-2904-4DD87628172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949DC6E7-FC79-1A04-4E16-8B56CBFAEEE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4D14443-1866-E09C-8DF4-1F38CF116972}"/>
              </a:ext>
            </a:extLst>
          </p:cNvPr>
          <p:cNvSpPr>
            <a:spLocks noGrp="1"/>
          </p:cNvSpPr>
          <p:nvPr>
            <p:ph type="title" idx="4294967295"/>
          </p:nvPr>
        </p:nvSpPr>
        <p:spPr>
          <a:xfrm>
            <a:off x="838200" y="1000125"/>
            <a:ext cx="10515600" cy="1325563"/>
          </a:xfrm>
        </p:spPr>
        <p:txBody>
          <a:bodyPr/>
          <a:lstStyle/>
          <a:p>
            <a:r>
              <a:rPr lang="fr-FR" b="1" dirty="0">
                <a:solidFill>
                  <a:srgbClr val="50B848"/>
                </a:solidFill>
              </a:rPr>
              <a:t>Avoir une vie sociale riche est bon pour la santé.</a:t>
            </a:r>
          </a:p>
        </p:txBody>
      </p:sp>
      <p:sp>
        <p:nvSpPr>
          <p:cNvPr id="3" name="Espace réservé du contenu 2">
            <a:extLst>
              <a:ext uri="{FF2B5EF4-FFF2-40B4-BE49-F238E27FC236}">
                <a16:creationId xmlns:a16="http://schemas.microsoft.com/office/drawing/2014/main" id="{A98D5236-352B-3968-6634-C170AD73123C}"/>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1C44E38-2C2C-66C1-3206-D3DC02357112}"/>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586BD11F-E6C1-492A-DB68-8F39B5AB0648}"/>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083109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C22FF-243E-3598-196D-FA47A7E9F20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340D722-1ED8-F226-79BD-C96F37FF14D5}"/>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E5FBC63B-E10A-6B20-C167-20AB05A52616}"/>
              </a:ext>
            </a:extLst>
          </p:cNvPr>
          <p:cNvSpPr>
            <a:spLocks noGrp="1"/>
          </p:cNvSpPr>
          <p:nvPr>
            <p:ph idx="4294967295"/>
          </p:nvPr>
        </p:nvSpPr>
        <p:spPr>
          <a:xfrm>
            <a:off x="838200" y="2317749"/>
            <a:ext cx="10515600" cy="3859213"/>
          </a:xfrm>
        </p:spPr>
        <p:txBody>
          <a:bodyPr>
            <a:normAutofit/>
          </a:bodyPr>
          <a:lstStyle/>
          <a:p>
            <a:pPr marL="0" indent="0">
              <a:buNone/>
            </a:pPr>
            <a:r>
              <a:rPr lang="fr-FR" dirty="0"/>
              <a:t>À chaque étape de la vie, les relations sociales permettent d’augmenter la qualité de vie, le bien-être et la santé en général. Des scientifiques ont montré qu’il existe un lien entre les relations sociales et le bien-être physique, au même titre qu’une alimentation saine et l’activité physique. Longévité et relations sociales seraient liées. De plus, les personnes isolées consultent moins les professionnels de santé.</a:t>
            </a:r>
          </a:p>
        </p:txBody>
      </p:sp>
    </p:spTree>
    <p:extLst>
      <p:ext uri="{BB962C8B-B14F-4D97-AF65-F5344CB8AC3E}">
        <p14:creationId xmlns:p14="http://schemas.microsoft.com/office/powerpoint/2010/main" val="214623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D96DC-9A99-0A04-0CB5-5AFA1262203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910E46BC-80E2-8316-84CB-E2E54194E0B8}"/>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4FE16087-BA97-9EAC-6497-6A4E3046F680}"/>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565ABD2-7CAB-B2C4-552C-8DF2BBF9FFCD}"/>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Les relations sociales n’ont pas d’importance pour le fonctionnement de la mémoire.</a:t>
            </a:r>
          </a:p>
        </p:txBody>
      </p:sp>
      <p:sp>
        <p:nvSpPr>
          <p:cNvPr id="3" name="Espace réservé du contenu 2">
            <a:extLst>
              <a:ext uri="{FF2B5EF4-FFF2-40B4-BE49-F238E27FC236}">
                <a16:creationId xmlns:a16="http://schemas.microsoft.com/office/drawing/2014/main" id="{D2C20FEF-DE82-B225-B7B8-13D5BCF378C2}"/>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94ECC3E4-710C-7308-D46F-1CD576E447C4}"/>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3D2B1191-32D4-EFBD-8723-D0A12B265C3A}"/>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954957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D12E82-9835-B648-57B6-B9D25CF6DB4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C4F890D-AE68-8968-A4AC-85DCFC56CA8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125C3D0D-BD60-A4D2-E07B-5B959F54EDE6}"/>
              </a:ext>
            </a:extLst>
          </p:cNvPr>
          <p:cNvSpPr>
            <a:spLocks noGrp="1"/>
          </p:cNvSpPr>
          <p:nvPr>
            <p:ph idx="4294967295"/>
          </p:nvPr>
        </p:nvSpPr>
        <p:spPr>
          <a:xfrm>
            <a:off x="838200" y="2317749"/>
            <a:ext cx="10515600" cy="3859213"/>
          </a:xfrm>
        </p:spPr>
        <p:txBody>
          <a:bodyPr>
            <a:normAutofit/>
          </a:bodyPr>
          <a:lstStyle/>
          <a:p>
            <a:pPr marL="0" indent="0">
              <a:buNone/>
            </a:pPr>
            <a:r>
              <a:rPr lang="fr-FR" dirty="0"/>
              <a:t>La mémoire et les liens sociaux sont en relation permanente : avoir des relations riches avec les autres apporte une stimulation de la mémoire et permet de l’entretenir ; faire travailler sa mémoire facilite les rencontres et permet de maintenir son réseau social. Des scientifiques ont montré que l’isolement augmentait le risque de développer une maladie qui touche la mémoire. Garder une vie sociale riche permet de maintenir un bon niveau de stimulation du cerveau. Plusieurs autres études ont confirmé un lien entre l’isolement social et la maladie d’Alzheimer.</a:t>
            </a:r>
          </a:p>
        </p:txBody>
      </p:sp>
    </p:spTree>
    <p:extLst>
      <p:ext uri="{BB962C8B-B14F-4D97-AF65-F5344CB8AC3E}">
        <p14:creationId xmlns:p14="http://schemas.microsoft.com/office/powerpoint/2010/main" val="3132480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BA788-405F-1F2D-D582-7984E6A5A062}"/>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AA54B44C-D39B-B954-D11E-A019203DA51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37B6A690-08FD-81A6-0D94-3DAD7C41BA15}"/>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9B603EC-4CB7-202D-0FBA-FEDC502078AE}"/>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L’isolement augmente la dépression chez les personnes âgées.</a:t>
            </a:r>
          </a:p>
        </p:txBody>
      </p:sp>
      <p:sp>
        <p:nvSpPr>
          <p:cNvPr id="3" name="Espace réservé du contenu 2">
            <a:extLst>
              <a:ext uri="{FF2B5EF4-FFF2-40B4-BE49-F238E27FC236}">
                <a16:creationId xmlns:a16="http://schemas.microsoft.com/office/drawing/2014/main" id="{E84B6938-D6A2-C1FF-5B16-C9ADF7C5CBB6}"/>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91E1B63D-D6F0-BE28-74F7-B03D46CBE84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745DF18F-9E42-C09F-F2E9-EA8D066C658D}"/>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959699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870F2-246D-2F7F-E4EF-1D6216AD9F0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20DAF0E-CE5F-18F6-B669-D4057FE3ED70}"/>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627D500F-BC7B-2D86-E2B5-7DC4F6D8A29A}"/>
              </a:ext>
            </a:extLst>
          </p:cNvPr>
          <p:cNvSpPr>
            <a:spLocks noGrp="1"/>
          </p:cNvSpPr>
          <p:nvPr>
            <p:ph idx="4294967295"/>
          </p:nvPr>
        </p:nvSpPr>
        <p:spPr>
          <a:xfrm>
            <a:off x="838200" y="2317749"/>
            <a:ext cx="10515600" cy="3859213"/>
          </a:xfrm>
        </p:spPr>
        <p:txBody>
          <a:bodyPr>
            <a:normAutofit/>
          </a:bodyPr>
          <a:lstStyle/>
          <a:p>
            <a:pPr marL="0" indent="0">
              <a:buNone/>
            </a:pPr>
            <a:r>
              <a:rPr lang="fr-FR" dirty="0"/>
              <a:t>Comme cela a été très bien démontré pendant la pandémie de Covid-19, les conséquences de la perte des liens sociaux et de l’isolement ont été néfastes pour le moral de tous et en particulier pour celui des personnes âgées. Se sentir isolé crée une souffrance et peut conduire à la dépression. Un cercle vicieux risque alors de s’enclencher car la dépression conduit à s’isoler. Contrairement aux idées reçues, c’est chez les plus de 65 ans que le taux de suicide est le plus élevé.</a:t>
            </a:r>
          </a:p>
        </p:txBody>
      </p:sp>
    </p:spTree>
    <p:extLst>
      <p:ext uri="{BB962C8B-B14F-4D97-AF65-F5344CB8AC3E}">
        <p14:creationId xmlns:p14="http://schemas.microsoft.com/office/powerpoint/2010/main" val="2938505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1BDB4C-2E67-6FB6-74D7-EE33F0A928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ADFCE80-2EBC-52C1-CAA0-6C7D251DD10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838200" y="1000125"/>
            <a:ext cx="10515600" cy="1325563"/>
          </a:xfrm>
        </p:spPr>
        <p:txBody>
          <a:bodyPr/>
          <a:lstStyle/>
          <a:p>
            <a:r>
              <a:rPr lang="fr-FR" b="1" dirty="0">
                <a:solidFill>
                  <a:srgbClr val="50B848"/>
                </a:solidFill>
              </a:rPr>
              <a:t>Il n’y a rien à faire contre l’isolement.</a:t>
            </a:r>
          </a:p>
        </p:txBody>
      </p:sp>
      <p:sp>
        <p:nvSpPr>
          <p:cNvPr id="3" name="Espace réservé du contenu 2">
            <a:extLst>
              <a:ext uri="{FF2B5EF4-FFF2-40B4-BE49-F238E27FC236}">
                <a16:creationId xmlns:a16="http://schemas.microsoft.com/office/drawing/2014/main" id="{2B5E1BCC-27D4-E756-F77B-2F2C0D5059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6F65AF-E5BE-CAB7-1FD7-F2DA823C7376}"/>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9D91C8F-E282-CE36-169A-2D026C4E5D5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030C9-F2DE-7CF8-8052-948D706068E9}"/>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60F2D328-6C80-8795-F34E-484057B17B12}"/>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2BB2FF26-4F2E-6A7A-8078-E4F2B2EDE621}"/>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732B6DC-26E9-B373-16EF-73B37CEDB627}"/>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La crise de la Covid-19 a accentué l’isolement des personnes vieillissantes.</a:t>
            </a:r>
          </a:p>
        </p:txBody>
      </p:sp>
      <p:sp>
        <p:nvSpPr>
          <p:cNvPr id="3" name="Espace réservé du contenu 2">
            <a:extLst>
              <a:ext uri="{FF2B5EF4-FFF2-40B4-BE49-F238E27FC236}">
                <a16:creationId xmlns:a16="http://schemas.microsoft.com/office/drawing/2014/main" id="{DAFAC358-C90D-EC21-E44E-BC4A6F2ED64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2792FCDF-E973-5DF1-6ED5-72C928FAE1CA}"/>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13C7FBF6-C935-6C4C-6174-3FD1FA11920A}"/>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428307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851F9-E1AC-14BF-0959-8CCED8B511D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D958E47-6BFA-6CE1-6CAD-7BEF9E49D944}"/>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A0094D96-85BE-908D-09E3-56432CB90DD1}"/>
              </a:ext>
            </a:extLst>
          </p:cNvPr>
          <p:cNvSpPr>
            <a:spLocks noGrp="1"/>
          </p:cNvSpPr>
          <p:nvPr>
            <p:ph idx="4294967295"/>
          </p:nvPr>
        </p:nvSpPr>
        <p:spPr>
          <a:xfrm>
            <a:off x="838200" y="2317749"/>
            <a:ext cx="10515600" cy="3859213"/>
          </a:xfrm>
        </p:spPr>
        <p:txBody>
          <a:bodyPr>
            <a:normAutofit/>
          </a:bodyPr>
          <a:lstStyle/>
          <a:p>
            <a:pPr marL="0" indent="0">
              <a:buNone/>
            </a:pPr>
            <a:r>
              <a:rPr lang="fr-FR" dirty="0"/>
              <a:t>La crise Covid-19 a accentué la problématique de l’isolement et a eu des impacts sur la santé des aînés.720 000 personnes âgées n’ont eu aucun contact avec leur famille durant le confinement. 650 000 affirment qu’elles n’ont eu personne à qui se confier. De plus, 34 % des Français de 60 ans et plus ont ressenti de la solitude tous les jours.</a:t>
            </a:r>
          </a:p>
        </p:txBody>
      </p:sp>
    </p:spTree>
    <p:extLst>
      <p:ext uri="{BB962C8B-B14F-4D97-AF65-F5344CB8AC3E}">
        <p14:creationId xmlns:p14="http://schemas.microsoft.com/office/powerpoint/2010/main" val="1612091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B30EF-06D9-BB52-2C6F-7F6324561EA6}"/>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DB97A79-A072-EA1B-1105-8A1905727CFA}"/>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BFEF7E7C-6019-7D9A-460A-8A387B3BB627}"/>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00199E7-95EF-16CD-C8C1-0C84D47C33E5}"/>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Il existe de nombreuses solutions pour lutter contre l’isolement des personnes âgées.</a:t>
            </a:r>
          </a:p>
        </p:txBody>
      </p:sp>
      <p:sp>
        <p:nvSpPr>
          <p:cNvPr id="3" name="Espace réservé du contenu 2">
            <a:extLst>
              <a:ext uri="{FF2B5EF4-FFF2-40B4-BE49-F238E27FC236}">
                <a16:creationId xmlns:a16="http://schemas.microsoft.com/office/drawing/2014/main" id="{B810289A-E19B-2C4E-0A88-224D9C7ED233}"/>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58C61D79-6059-058C-8DFD-A3432E624FD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F006015A-E8A3-0D0B-DFEB-3C3D25686389}"/>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587809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49D135-B4D0-232F-F3C7-EC0E36095AC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00F91BC-9CF2-EBB6-A187-8F667E745D3A}"/>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817188C3-DDEA-9B18-9A7F-724437467B46}"/>
              </a:ext>
            </a:extLst>
          </p:cNvPr>
          <p:cNvSpPr>
            <a:spLocks noGrp="1"/>
          </p:cNvSpPr>
          <p:nvPr>
            <p:ph idx="4294967295"/>
          </p:nvPr>
        </p:nvSpPr>
        <p:spPr>
          <a:xfrm>
            <a:off x="838200" y="2317749"/>
            <a:ext cx="10515600" cy="3859213"/>
          </a:xfrm>
        </p:spPr>
        <p:txBody>
          <a:bodyPr>
            <a:normAutofit/>
          </a:bodyPr>
          <a:lstStyle/>
          <a:p>
            <a:pPr marL="0" indent="0">
              <a:buNone/>
            </a:pPr>
            <a:r>
              <a:rPr lang="fr-FR" dirty="0"/>
              <a:t>Lorsque la personne âgée est isolée ou à risque d’isolement, il est important de trouver des solutions ou de pouvoir demander de l’aide. Question née dans le cadre d’un baromètre réalisé par les Petits Frères des Pauvres, les personnes âgées souhaitent essentiellement :</a:t>
            </a:r>
            <a:br>
              <a:rPr lang="fr-FR" dirty="0"/>
            </a:br>
            <a:r>
              <a:rPr lang="fr-FR" b="1" dirty="0"/>
              <a:t>• maintenir les commerces et services de proximité ;</a:t>
            </a:r>
            <a:br>
              <a:rPr lang="fr-FR" b="1" dirty="0"/>
            </a:br>
            <a:r>
              <a:rPr lang="fr-FR" b="1" dirty="0"/>
              <a:t>• créer plus de liens avec les générations plus jeunes ;</a:t>
            </a:r>
            <a:br>
              <a:rPr lang="fr-FR" b="1" dirty="0"/>
            </a:br>
            <a:r>
              <a:rPr lang="fr-FR" b="1" dirty="0"/>
              <a:t>• le développement de solutions de transport plus adaptées</a:t>
            </a:r>
            <a:endParaRPr lang="fr-FR" dirty="0"/>
          </a:p>
        </p:txBody>
      </p:sp>
    </p:spTree>
    <p:extLst>
      <p:ext uri="{BB962C8B-B14F-4D97-AF65-F5344CB8AC3E}">
        <p14:creationId xmlns:p14="http://schemas.microsoft.com/office/powerpoint/2010/main" val="2488200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9CE4C2-E37C-04D2-5E78-4EFFCBDBECE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1F79D74C-7691-7AF8-2B58-DF58094B84B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14AEFF4E-AD35-FF92-430E-5D806023AE6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0ECE329-C2CB-A41E-4D06-119FB7C431B9}"/>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L’isolement des personnes âgées est une problématique reconnue politiquement.</a:t>
            </a:r>
          </a:p>
        </p:txBody>
      </p:sp>
      <p:sp>
        <p:nvSpPr>
          <p:cNvPr id="3" name="Espace réservé du contenu 2">
            <a:extLst>
              <a:ext uri="{FF2B5EF4-FFF2-40B4-BE49-F238E27FC236}">
                <a16:creationId xmlns:a16="http://schemas.microsoft.com/office/drawing/2014/main" id="{B5F6EA08-7440-DF03-1939-FC5F28124D05}"/>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EB1748DE-4CCE-7BF8-9A59-6985D558F6FC}"/>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BEB195A6-67DC-111B-BF00-3922E7DEB6C6}"/>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99950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F9E2B-FBA4-B910-A381-4F6A7AF48FB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27ADA29-146B-5167-0D18-E08CA2FCE923}"/>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144AD412-A7C5-B75F-E866-6BA69838CC50}"/>
              </a:ext>
            </a:extLst>
          </p:cNvPr>
          <p:cNvSpPr>
            <a:spLocks noGrp="1"/>
          </p:cNvSpPr>
          <p:nvPr>
            <p:ph idx="4294967295"/>
          </p:nvPr>
        </p:nvSpPr>
        <p:spPr>
          <a:xfrm>
            <a:off x="838200" y="2317749"/>
            <a:ext cx="10515600" cy="3859213"/>
          </a:xfrm>
        </p:spPr>
        <p:txBody>
          <a:bodyPr>
            <a:normAutofit/>
          </a:bodyPr>
          <a:lstStyle/>
          <a:p>
            <a:pPr marL="0" indent="0">
              <a:buNone/>
            </a:pPr>
            <a:r>
              <a:rPr lang="fr-FR" dirty="0"/>
              <a:t>Le ministère des Solidarités et de la Santé a élaboré un dossier « Isolement social des aînés » qui donne des conseils pour agir au quotidien, décrit les signes qui doivent nous alerter, et propose des solutions pour aider une personne à sortir de son isolement. </a:t>
            </a:r>
            <a:r>
              <a:rPr lang="fr-FR"/>
              <a:t>Ce document rappelle également les principales ressources numériques et lignes téléphoniques disponibles pour les aînés et leurs aidants.</a:t>
            </a:r>
            <a:endParaRPr lang="fr-FR" dirty="0"/>
          </a:p>
        </p:txBody>
      </p:sp>
    </p:spTree>
    <p:extLst>
      <p:ext uri="{BB962C8B-B14F-4D97-AF65-F5344CB8AC3E}">
        <p14:creationId xmlns:p14="http://schemas.microsoft.com/office/powerpoint/2010/main" val="315575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838200" y="2317749"/>
            <a:ext cx="10515600" cy="3859213"/>
          </a:xfrm>
        </p:spPr>
        <p:txBody>
          <a:bodyPr>
            <a:normAutofit/>
          </a:bodyPr>
          <a:lstStyle/>
          <a:p>
            <a:pPr marL="0" indent="0">
              <a:buNone/>
            </a:pPr>
            <a:r>
              <a:rPr lang="fr-FR" dirty="0"/>
              <a:t>L’isolement est un ennemi « invisible ». C’est une des raisons pour laquelle il est difficile de lutter contre. Prendre conscience de son existence et des risques qu’il fait peser sur les personnes est le premier moyen d’action : il faut y penser et être attentif. Chacun a un rôle à jouer : citoyens, familles, professionnels de santé et du grand âge, secouristes, facteurs, gardiens, voisins, commerçants, bailleurs, aidants, bénévoles, volontaires, etc.</a:t>
            </a:r>
          </a:p>
        </p:txBody>
      </p:sp>
    </p:spTree>
    <p:extLst>
      <p:ext uri="{BB962C8B-B14F-4D97-AF65-F5344CB8AC3E}">
        <p14:creationId xmlns:p14="http://schemas.microsoft.com/office/powerpoint/2010/main" val="9834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636050-2344-FAD2-3DA1-8FA053D3DAA7}"/>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251D744A-5F3D-6991-453C-AE99421C06BD}"/>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1A4CE9B3-42D8-1874-A91E-1E2A291560B5}"/>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767290E-0539-9D6A-1268-8C03B78D1C53}"/>
              </a:ext>
            </a:extLst>
          </p:cNvPr>
          <p:cNvSpPr>
            <a:spLocks noGrp="1"/>
          </p:cNvSpPr>
          <p:nvPr>
            <p:ph type="title" idx="4294967295"/>
          </p:nvPr>
        </p:nvSpPr>
        <p:spPr>
          <a:xfrm>
            <a:off x="838200" y="1000125"/>
            <a:ext cx="10515600" cy="1325563"/>
          </a:xfrm>
        </p:spPr>
        <p:txBody>
          <a:bodyPr/>
          <a:lstStyle/>
          <a:p>
            <a:r>
              <a:rPr lang="fr-FR" b="1" dirty="0">
                <a:solidFill>
                  <a:srgbClr val="50B848"/>
                </a:solidFill>
              </a:rPr>
              <a:t>Les personnes qui vivent seules sont toutes isolées.</a:t>
            </a:r>
          </a:p>
        </p:txBody>
      </p:sp>
      <p:sp>
        <p:nvSpPr>
          <p:cNvPr id="3" name="Espace réservé du contenu 2">
            <a:extLst>
              <a:ext uri="{FF2B5EF4-FFF2-40B4-BE49-F238E27FC236}">
                <a16:creationId xmlns:a16="http://schemas.microsoft.com/office/drawing/2014/main" id="{EF655C98-C835-AF4C-130A-4FB25995D16B}"/>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E7D0BB35-E6E8-4859-5C38-83CEB0ECDF97}"/>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7AB7067D-898C-F487-3663-CC3E51FC898C}"/>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20367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66F07-325F-B35A-A67A-68C23BBCE25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C5D9D87-32D7-A0B2-D1D7-E66DF72DB89D}"/>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A2D06A3F-82BA-6A6D-CC92-1C6EB8A51E0A}"/>
              </a:ext>
            </a:extLst>
          </p:cNvPr>
          <p:cNvSpPr>
            <a:spLocks noGrp="1"/>
          </p:cNvSpPr>
          <p:nvPr>
            <p:ph idx="4294967295"/>
          </p:nvPr>
        </p:nvSpPr>
        <p:spPr>
          <a:xfrm>
            <a:off x="838200" y="2317749"/>
            <a:ext cx="10515600" cy="3859213"/>
          </a:xfrm>
        </p:spPr>
        <p:txBody>
          <a:bodyPr>
            <a:normAutofit fontScale="92500"/>
          </a:bodyPr>
          <a:lstStyle/>
          <a:p>
            <a:pPr marL="0" indent="0">
              <a:buNone/>
            </a:pPr>
            <a:r>
              <a:rPr lang="fr-FR" dirty="0"/>
              <a:t>L’isolement social correspond à un manque de contacts et de communication avec les personnes de la famille, les amis, et les connaissances au sens large : ces contacts sont peu nombreux, de faible qualité, les relations sont peu enrichissantes. Cette situation constitue alors une souffrance et un risque. Or, il est possible de vivre seul et d’avoir une vie sociale très riche et active. La solitude n’est pas toujours mal vécue, est parfois choisie être cherchée, parfois subie. Le sentiment de solitude, lui, est un sentiment de mal-être associé ou non à une réelle solitude. Il est en effet possible de ressentir un fort sentiment de solitude en étant pourtant entouré de famille ou d’amis.</a:t>
            </a:r>
          </a:p>
        </p:txBody>
      </p:sp>
    </p:spTree>
    <p:extLst>
      <p:ext uri="{BB962C8B-B14F-4D97-AF65-F5344CB8AC3E}">
        <p14:creationId xmlns:p14="http://schemas.microsoft.com/office/powerpoint/2010/main" val="2847381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0FDC7-1E42-78AD-DD4A-E62548E90F64}"/>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A77340D2-1D57-1E29-6F70-521AEF8E0AE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5AE52AE9-91C0-631B-E861-C2846CD8A1B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253006F-C960-1FC4-F0D7-3011DC9697B6}"/>
              </a:ext>
            </a:extLst>
          </p:cNvPr>
          <p:cNvSpPr>
            <a:spLocks noGrp="1"/>
          </p:cNvSpPr>
          <p:nvPr>
            <p:ph type="title" idx="4294967295"/>
          </p:nvPr>
        </p:nvSpPr>
        <p:spPr>
          <a:xfrm>
            <a:off x="838200" y="1000125"/>
            <a:ext cx="10515600" cy="1325563"/>
          </a:xfrm>
        </p:spPr>
        <p:txBody>
          <a:bodyPr/>
          <a:lstStyle/>
          <a:p>
            <a:r>
              <a:rPr lang="fr-FR" b="1" dirty="0">
                <a:solidFill>
                  <a:srgbClr val="50B848"/>
                </a:solidFill>
              </a:rPr>
              <a:t>Être entouré signifie avoir des relations avec plusieurs personnes.</a:t>
            </a:r>
          </a:p>
        </p:txBody>
      </p:sp>
      <p:sp>
        <p:nvSpPr>
          <p:cNvPr id="3" name="Espace réservé du contenu 2">
            <a:extLst>
              <a:ext uri="{FF2B5EF4-FFF2-40B4-BE49-F238E27FC236}">
                <a16:creationId xmlns:a16="http://schemas.microsoft.com/office/drawing/2014/main" id="{A1A7EB7B-3FC0-9A07-044C-4C5887F4DDF9}"/>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69935E1C-4C2A-56B6-DD34-277F131D973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B1076C2B-FC4A-CFD6-E11D-B017210736D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602535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93EB8-CA7C-1943-66A9-B9CD0E01260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21D071E-589F-54BD-A7E3-D161756BE329}"/>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3258274B-911A-6AD0-AE80-702ED5432CFA}"/>
              </a:ext>
            </a:extLst>
          </p:cNvPr>
          <p:cNvSpPr>
            <a:spLocks noGrp="1"/>
          </p:cNvSpPr>
          <p:nvPr>
            <p:ph idx="4294967295"/>
          </p:nvPr>
        </p:nvSpPr>
        <p:spPr>
          <a:xfrm>
            <a:off x="838200" y="2317749"/>
            <a:ext cx="10515600" cy="3859213"/>
          </a:xfrm>
        </p:spPr>
        <p:txBody>
          <a:bodyPr>
            <a:normAutofit/>
          </a:bodyPr>
          <a:lstStyle/>
          <a:p>
            <a:pPr marL="0" indent="0">
              <a:buNone/>
            </a:pPr>
            <a:r>
              <a:rPr lang="fr-FR" dirty="0"/>
              <a:t>Être entouré signifie être en contact avec la famille, mais aussi avec les amis, les voisins ou certaines associations, des personnes d’horizons différents et de générations différentes. En France, 2 millions de personnes âgées de 60 ans et plus sont isolées de leur famille et de leurs amis. Parmi elles,530 000 sont dans un isolement extrême et ne rencontrent quasiment jamais ou très rarement d’autres personnes ; elles sont en situation de « mort sociale » (Ministère chargé de l’Autonomie, 2021).</a:t>
            </a:r>
          </a:p>
        </p:txBody>
      </p:sp>
    </p:spTree>
    <p:extLst>
      <p:ext uri="{BB962C8B-B14F-4D97-AF65-F5344CB8AC3E}">
        <p14:creationId xmlns:p14="http://schemas.microsoft.com/office/powerpoint/2010/main" val="423423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9B712-D005-08B5-81D8-4CDA24EC5FA1}"/>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600C5260-A59C-AC4E-5FAB-84F6D3B07BAA}"/>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5EBA8809-539E-CBFD-5A4E-CB5132D1862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B666479-E7A3-AABD-F787-422C8B36D166}"/>
              </a:ext>
            </a:extLst>
          </p:cNvPr>
          <p:cNvSpPr>
            <a:spLocks noGrp="1"/>
          </p:cNvSpPr>
          <p:nvPr>
            <p:ph type="title" idx="4294967295"/>
          </p:nvPr>
        </p:nvSpPr>
        <p:spPr>
          <a:xfrm>
            <a:off x="838200" y="1000125"/>
            <a:ext cx="10515600" cy="1325563"/>
          </a:xfrm>
        </p:spPr>
        <p:txBody>
          <a:bodyPr/>
          <a:lstStyle/>
          <a:p>
            <a:r>
              <a:rPr lang="fr-FR" b="1" dirty="0">
                <a:solidFill>
                  <a:srgbClr val="50B848"/>
                </a:solidFill>
              </a:rPr>
              <a:t>L’isolement n’est pas le même selon l’endroit où l’on vit.</a:t>
            </a:r>
          </a:p>
        </p:txBody>
      </p:sp>
      <p:sp>
        <p:nvSpPr>
          <p:cNvPr id="3" name="Espace réservé du contenu 2">
            <a:extLst>
              <a:ext uri="{FF2B5EF4-FFF2-40B4-BE49-F238E27FC236}">
                <a16:creationId xmlns:a16="http://schemas.microsoft.com/office/drawing/2014/main" id="{F9C00D31-12D2-D43B-DBC0-5F83BC3B6F5A}"/>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86F92DF5-B847-A389-25F9-F609385DB1A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9AC8849A-0276-9815-A12B-DD6A6AABD668}"/>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666323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B61AFB-FD06-F00C-4DA1-F0B9DE8D7E8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BA9F460-99EE-F9D4-36B3-C67D30BF5706}"/>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297C7A50-43F5-8BFB-3012-A4031E4771D3}"/>
              </a:ext>
            </a:extLst>
          </p:cNvPr>
          <p:cNvSpPr>
            <a:spLocks noGrp="1"/>
          </p:cNvSpPr>
          <p:nvPr>
            <p:ph idx="4294967295"/>
          </p:nvPr>
        </p:nvSpPr>
        <p:spPr>
          <a:xfrm>
            <a:off x="838200" y="2317749"/>
            <a:ext cx="10515600" cy="3859213"/>
          </a:xfrm>
        </p:spPr>
        <p:txBody>
          <a:bodyPr>
            <a:normAutofit/>
          </a:bodyPr>
          <a:lstStyle/>
          <a:p>
            <a:pPr marL="0" indent="0">
              <a:buNone/>
            </a:pPr>
            <a:r>
              <a:rPr lang="fr-FR" dirty="0"/>
              <a:t>Le risque d’isolement varie en fonction des régions. La région Centre-Val-de-Loire est la région où le risque d’isolement est plus élevé (il touche 27 % des personnes âgées). Elles affirment passer des journées entières sans parler à personne.</a:t>
            </a:r>
          </a:p>
          <a:p>
            <a:pPr marL="0" indent="0">
              <a:buNone/>
            </a:pPr>
            <a:endParaRPr lang="fr-FR" dirty="0"/>
          </a:p>
        </p:txBody>
      </p:sp>
    </p:spTree>
    <p:extLst>
      <p:ext uri="{BB962C8B-B14F-4D97-AF65-F5344CB8AC3E}">
        <p14:creationId xmlns:p14="http://schemas.microsoft.com/office/powerpoint/2010/main" val="31217829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adapte mon alimentation" id="{9FCBC038-8465-4E65-B643-0876057C40BA}" vid="{D74F244C-534E-44AC-A99F-884BA0619C0F}"/>
    </a:ext>
  </a:extLst>
</a:theme>
</file>

<file path=docProps/app.xml><?xml version="1.0" encoding="utf-8"?>
<Properties xmlns="http://schemas.openxmlformats.org/officeDocument/2006/extended-properties" xmlns:vt="http://schemas.openxmlformats.org/officeDocument/2006/docPropsVTypes">
  <Template/>
  <TotalTime>86</TotalTime>
  <Words>1091</Words>
  <Application>Microsoft Office PowerPoint</Application>
  <PresentationFormat>Grand écran</PresentationFormat>
  <Paragraphs>75</Paragraphs>
  <Slides>25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25</vt:i4>
      </vt:variant>
    </vt:vector>
  </HeadingPairs>
  <TitlesOfParts>
    <vt:vector size="29" baseType="lpstr">
      <vt:lpstr>Aptos</vt:lpstr>
      <vt:lpstr>Aptos Display</vt:lpstr>
      <vt:lpstr>Arial</vt:lpstr>
      <vt:lpstr>Thème Office</vt:lpstr>
      <vt:lpstr>J’évite de m’isoler</vt:lpstr>
      <vt:lpstr>Il n’y a rien à faire contre l’isolement.</vt:lpstr>
      <vt:lpstr>FAUX</vt:lpstr>
      <vt:lpstr>Les personnes qui vivent seules sont toutes isolées.</vt:lpstr>
      <vt:lpstr>FAUX</vt:lpstr>
      <vt:lpstr>Être entouré signifie avoir des relations avec plusieurs personnes.</vt:lpstr>
      <vt:lpstr>FAUX</vt:lpstr>
      <vt:lpstr>L’isolement n’est pas le même selon l’endroit où l’on vit.</vt:lpstr>
      <vt:lpstr>VRAI</vt:lpstr>
      <vt:lpstr>Le risque d’isolement augmente quand on vieillit.</vt:lpstr>
      <vt:lpstr>VRAI</vt:lpstr>
      <vt:lpstr>La pauvreté a un impact sur l’isolement des ainés.</vt:lpstr>
      <vt:lpstr>VRAI</vt:lpstr>
      <vt:lpstr>Avoir une vie sociale riche est bon pour la santé.</vt:lpstr>
      <vt:lpstr>FAUX</vt:lpstr>
      <vt:lpstr>Les relations sociales n’ont pas d’importance pour le fonctionnement de la mémoire.</vt:lpstr>
      <vt:lpstr>FAUX</vt:lpstr>
      <vt:lpstr>L’isolement augmente la dépression chez les personnes âgées.</vt:lpstr>
      <vt:lpstr>VRAI</vt:lpstr>
      <vt:lpstr>La crise de la Covid-19 a accentué l’isolement des personnes vieillissantes.</vt:lpstr>
      <vt:lpstr>VRAI</vt:lpstr>
      <vt:lpstr>Il existe de nombreuses solutions pour lutter contre l’isolement des personnes âgées.</vt:lpstr>
      <vt:lpstr>VRAI</vt:lpstr>
      <vt:lpstr>L’isolement des personnes âgées est une problématique reconnue politiquement.</vt:lpstr>
      <vt:lpstr>VRAI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17</cp:revision>
  <dcterms:created xsi:type="dcterms:W3CDTF">2025-07-18T13:51:01Z</dcterms:created>
  <dcterms:modified xsi:type="dcterms:W3CDTF">2025-07-22T14:10:42Z</dcterms:modified>
</cp:coreProperties>
</file>