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0B84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3" autoAdjust="0"/>
    <p:restoredTop sz="94660"/>
  </p:normalViewPr>
  <p:slideViewPr>
    <p:cSldViewPr snapToGrid="0">
      <p:cViewPr varScale="1">
        <p:scale>
          <a:sx n="104" d="100"/>
          <a:sy n="104" d="100"/>
        </p:scale>
        <p:origin x="216" y="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2BA4AC-80AA-73D4-886B-F6172E10274A}"/>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EEAD2DF3-078F-CD62-64CA-AB4843CABC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D6F01FAA-C1B4-7B3A-7EC0-40F33F28BE17}"/>
              </a:ext>
            </a:extLst>
          </p:cNvPr>
          <p:cNvSpPr>
            <a:spLocks noGrp="1"/>
          </p:cNvSpPr>
          <p:nvPr>
            <p:ph type="dt" sz="half" idx="10"/>
          </p:nvPr>
        </p:nvSpPr>
        <p:spPr/>
        <p:txBody>
          <a:bodyPr/>
          <a:lstStyle/>
          <a:p>
            <a:fld id="{1E25CEB5-5279-4BCC-B557-8A99D5EFB78E}" type="datetimeFigureOut">
              <a:rPr lang="fr-FR" smtClean="0"/>
              <a:t>22/07/2025</a:t>
            </a:fld>
            <a:endParaRPr lang="fr-FR"/>
          </a:p>
        </p:txBody>
      </p:sp>
      <p:sp>
        <p:nvSpPr>
          <p:cNvPr id="5" name="Espace réservé du pied de page 4">
            <a:extLst>
              <a:ext uri="{FF2B5EF4-FFF2-40B4-BE49-F238E27FC236}">
                <a16:creationId xmlns:a16="http://schemas.microsoft.com/office/drawing/2014/main" id="{06789016-1ECD-A87D-592C-DEF61EB4802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99243AB-C65B-AC5E-A58D-AB1446E7CEFD}"/>
              </a:ext>
            </a:extLst>
          </p:cNvPr>
          <p:cNvSpPr>
            <a:spLocks noGrp="1"/>
          </p:cNvSpPr>
          <p:nvPr>
            <p:ph type="sldNum" sz="quarter" idx="12"/>
          </p:nvPr>
        </p:nvSpPr>
        <p:spPr/>
        <p:txBody>
          <a:bodyPr/>
          <a:lstStyle/>
          <a:p>
            <a:fld id="{D52B1493-F57F-4A1D-8ADA-1D0B2CF289CC}" type="slidenum">
              <a:rPr lang="fr-FR" smtClean="0"/>
              <a:t>‹N°›</a:t>
            </a:fld>
            <a:endParaRPr lang="fr-FR"/>
          </a:p>
        </p:txBody>
      </p:sp>
      <p:sp>
        <p:nvSpPr>
          <p:cNvPr id="7" name="Rectangle 6">
            <a:extLst>
              <a:ext uri="{FF2B5EF4-FFF2-40B4-BE49-F238E27FC236}">
                <a16:creationId xmlns:a16="http://schemas.microsoft.com/office/drawing/2014/main" id="{187ECBAA-B2B0-5701-CAEB-26C19E0EEA6F}"/>
              </a:ext>
            </a:extLst>
          </p:cNvPr>
          <p:cNvSpPr/>
          <p:nvPr userDrawn="1"/>
        </p:nvSpPr>
        <p:spPr>
          <a:xfrm>
            <a:off x="0" y="0"/>
            <a:ext cx="12192000" cy="6858000"/>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9" name="Image 8" descr="Une image contenant texte, Police, Graphique, logo&#10;&#10;Le contenu généré par l’IA peut être incorrect.">
            <a:extLst>
              <a:ext uri="{FF2B5EF4-FFF2-40B4-BE49-F238E27FC236}">
                <a16:creationId xmlns:a16="http://schemas.microsoft.com/office/drawing/2014/main" id="{D5BB5F2F-911B-1721-A3EA-024EC77C1F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19941" y="431736"/>
            <a:ext cx="3853355" cy="1168463"/>
          </a:xfrm>
          <a:prstGeom prst="rect">
            <a:avLst/>
          </a:prstGeom>
        </p:spPr>
      </p:pic>
      <p:pic>
        <p:nvPicPr>
          <p:cNvPr id="11" name="Image 10" descr="Une image contenant Police, Graphique, logo, symbole&#10;&#10;Le contenu généré par l’IA peut être incorrect.">
            <a:extLst>
              <a:ext uri="{FF2B5EF4-FFF2-40B4-BE49-F238E27FC236}">
                <a16:creationId xmlns:a16="http://schemas.microsoft.com/office/drawing/2014/main" id="{29B520AB-77B6-3378-A199-101DCD414EB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618706" y="570823"/>
            <a:ext cx="2518240" cy="1168463"/>
          </a:xfrm>
          <a:prstGeom prst="rect">
            <a:avLst/>
          </a:prstGeom>
        </p:spPr>
      </p:pic>
    </p:spTree>
    <p:extLst>
      <p:ext uri="{BB962C8B-B14F-4D97-AF65-F5344CB8AC3E}">
        <p14:creationId xmlns:p14="http://schemas.microsoft.com/office/powerpoint/2010/main" val="3835839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816546-DE82-DB2E-2959-2920F8A34FA1}"/>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EFFFC479-ED8A-F4FD-C46E-24EC7C670012}"/>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E4F1E9E-C3D7-EA33-5DFF-A99F852E8EEB}"/>
              </a:ext>
            </a:extLst>
          </p:cNvPr>
          <p:cNvSpPr>
            <a:spLocks noGrp="1"/>
          </p:cNvSpPr>
          <p:nvPr>
            <p:ph type="dt" sz="half" idx="10"/>
          </p:nvPr>
        </p:nvSpPr>
        <p:spPr/>
        <p:txBody>
          <a:bodyPr/>
          <a:lstStyle/>
          <a:p>
            <a:fld id="{1E25CEB5-5279-4BCC-B557-8A99D5EFB78E}" type="datetimeFigureOut">
              <a:rPr lang="fr-FR" smtClean="0"/>
              <a:t>22/07/2025</a:t>
            </a:fld>
            <a:endParaRPr lang="fr-FR"/>
          </a:p>
        </p:txBody>
      </p:sp>
      <p:sp>
        <p:nvSpPr>
          <p:cNvPr id="5" name="Espace réservé du pied de page 4">
            <a:extLst>
              <a:ext uri="{FF2B5EF4-FFF2-40B4-BE49-F238E27FC236}">
                <a16:creationId xmlns:a16="http://schemas.microsoft.com/office/drawing/2014/main" id="{90AF1D0C-0571-6ADC-C439-07B4421D5A4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000E054-85BE-D89B-694C-91E016ABCDF4}"/>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2514891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598AAA43-5067-8BF5-AF54-D6E8EEC3DD5D}"/>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9A5631E-D5BD-B22A-B39F-4F588FFF3621}"/>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7CD4964-B6CD-A823-8F52-73362811B676}"/>
              </a:ext>
            </a:extLst>
          </p:cNvPr>
          <p:cNvSpPr>
            <a:spLocks noGrp="1"/>
          </p:cNvSpPr>
          <p:nvPr>
            <p:ph type="dt" sz="half" idx="10"/>
          </p:nvPr>
        </p:nvSpPr>
        <p:spPr/>
        <p:txBody>
          <a:bodyPr/>
          <a:lstStyle/>
          <a:p>
            <a:fld id="{1E25CEB5-5279-4BCC-B557-8A99D5EFB78E}" type="datetimeFigureOut">
              <a:rPr lang="fr-FR" smtClean="0"/>
              <a:t>22/07/2025</a:t>
            </a:fld>
            <a:endParaRPr lang="fr-FR"/>
          </a:p>
        </p:txBody>
      </p:sp>
      <p:sp>
        <p:nvSpPr>
          <p:cNvPr id="5" name="Espace réservé du pied de page 4">
            <a:extLst>
              <a:ext uri="{FF2B5EF4-FFF2-40B4-BE49-F238E27FC236}">
                <a16:creationId xmlns:a16="http://schemas.microsoft.com/office/drawing/2014/main" id="{05D5B5A0-7F89-4C6A-B14F-CACA0F86CB3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A9F6A26-C8BF-3203-8618-4DE7BD409B58}"/>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1925936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6D4472E-5BA4-C92A-36C6-F27CD4F3EB1F}"/>
              </a:ext>
            </a:extLst>
          </p:cNvPr>
          <p:cNvSpPr/>
          <p:nvPr userDrawn="1"/>
        </p:nvSpPr>
        <p:spPr>
          <a:xfrm>
            <a:off x="0" y="6286500"/>
            <a:ext cx="12192000" cy="571500"/>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descr="Une image contenant texte, Police, Graphique, logo&#10;&#10;Le contenu généré par l’IA peut être incorrect.">
            <a:extLst>
              <a:ext uri="{FF2B5EF4-FFF2-40B4-BE49-F238E27FC236}">
                <a16:creationId xmlns:a16="http://schemas.microsoft.com/office/drawing/2014/main" id="{4E483FA3-483F-005C-03EC-39FD5F71DA7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5684" y="6356043"/>
            <a:ext cx="1426011" cy="432413"/>
          </a:xfrm>
          <a:prstGeom prst="rect">
            <a:avLst/>
          </a:prstGeom>
        </p:spPr>
      </p:pic>
      <p:pic>
        <p:nvPicPr>
          <p:cNvPr id="11" name="Image 10" descr="Une image contenant Police, Graphique, logo, symbole&#10;&#10;Le contenu généré par l’IA peut être incorrect.">
            <a:extLst>
              <a:ext uri="{FF2B5EF4-FFF2-40B4-BE49-F238E27FC236}">
                <a16:creationId xmlns:a16="http://schemas.microsoft.com/office/drawing/2014/main" id="{6BA91D2B-1135-9CBF-F76A-2A76F49963F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48220" y="6362086"/>
            <a:ext cx="931925" cy="432413"/>
          </a:xfrm>
          <a:prstGeom prst="rect">
            <a:avLst/>
          </a:prstGeom>
        </p:spPr>
      </p:pic>
    </p:spTree>
    <p:extLst>
      <p:ext uri="{BB962C8B-B14F-4D97-AF65-F5344CB8AC3E}">
        <p14:creationId xmlns:p14="http://schemas.microsoft.com/office/powerpoint/2010/main" val="2126080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B3CB9D-7E73-A6F9-37B9-204B92847FF4}"/>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B39CC611-1A06-8A3A-8D48-4371DD4AF47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94E76C12-F4F5-02F0-7D00-2F7F367106CD}"/>
              </a:ext>
            </a:extLst>
          </p:cNvPr>
          <p:cNvSpPr>
            <a:spLocks noGrp="1"/>
          </p:cNvSpPr>
          <p:nvPr>
            <p:ph type="dt" sz="half" idx="10"/>
          </p:nvPr>
        </p:nvSpPr>
        <p:spPr/>
        <p:txBody>
          <a:bodyPr/>
          <a:lstStyle/>
          <a:p>
            <a:fld id="{1E25CEB5-5279-4BCC-B557-8A99D5EFB78E}" type="datetimeFigureOut">
              <a:rPr lang="fr-FR" smtClean="0"/>
              <a:t>22/07/2025</a:t>
            </a:fld>
            <a:endParaRPr lang="fr-FR"/>
          </a:p>
        </p:txBody>
      </p:sp>
      <p:sp>
        <p:nvSpPr>
          <p:cNvPr id="5" name="Espace réservé du pied de page 4">
            <a:extLst>
              <a:ext uri="{FF2B5EF4-FFF2-40B4-BE49-F238E27FC236}">
                <a16:creationId xmlns:a16="http://schemas.microsoft.com/office/drawing/2014/main" id="{5EEA6154-29BE-95E9-EE94-B78821CCC52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7661533-5780-1BEE-1E3B-B798D7171C51}"/>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2044328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0874784-D6BA-C4D1-1F53-8A6D319CE83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9CA603E-1714-AEFD-30D8-93DEFA224657}"/>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63965A08-763B-8883-4224-7203B6D573EB}"/>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264626A5-D616-AFD9-C869-4DCBFCAB3B73}"/>
              </a:ext>
            </a:extLst>
          </p:cNvPr>
          <p:cNvSpPr>
            <a:spLocks noGrp="1"/>
          </p:cNvSpPr>
          <p:nvPr>
            <p:ph type="dt" sz="half" idx="10"/>
          </p:nvPr>
        </p:nvSpPr>
        <p:spPr/>
        <p:txBody>
          <a:bodyPr/>
          <a:lstStyle/>
          <a:p>
            <a:fld id="{1E25CEB5-5279-4BCC-B557-8A99D5EFB78E}" type="datetimeFigureOut">
              <a:rPr lang="fr-FR" smtClean="0"/>
              <a:t>22/07/2025</a:t>
            </a:fld>
            <a:endParaRPr lang="fr-FR"/>
          </a:p>
        </p:txBody>
      </p:sp>
      <p:sp>
        <p:nvSpPr>
          <p:cNvPr id="6" name="Espace réservé du pied de page 5">
            <a:extLst>
              <a:ext uri="{FF2B5EF4-FFF2-40B4-BE49-F238E27FC236}">
                <a16:creationId xmlns:a16="http://schemas.microsoft.com/office/drawing/2014/main" id="{2B5F4DB2-70D8-E82B-14D8-04A088C11D6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0FE8DB1-5B17-8BDA-D2A4-9FC271FD7315}"/>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604244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E641BA-702E-0622-04A9-7C148866455A}"/>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E6801857-D29C-7F01-F697-406CEA6A49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4627C069-8DB0-2026-7497-28ED328916F5}"/>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797AE7B7-35CB-BEE5-41C5-E8B66F4EDA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A3686F5A-BA1F-C4CD-5C0E-5C50040CFBE6}"/>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1B0DA5DE-31FD-350E-BAB0-56B6E72F237E}"/>
              </a:ext>
            </a:extLst>
          </p:cNvPr>
          <p:cNvSpPr>
            <a:spLocks noGrp="1"/>
          </p:cNvSpPr>
          <p:nvPr>
            <p:ph type="dt" sz="half" idx="10"/>
          </p:nvPr>
        </p:nvSpPr>
        <p:spPr/>
        <p:txBody>
          <a:bodyPr/>
          <a:lstStyle/>
          <a:p>
            <a:fld id="{1E25CEB5-5279-4BCC-B557-8A99D5EFB78E}" type="datetimeFigureOut">
              <a:rPr lang="fr-FR" smtClean="0"/>
              <a:t>22/07/2025</a:t>
            </a:fld>
            <a:endParaRPr lang="fr-FR"/>
          </a:p>
        </p:txBody>
      </p:sp>
      <p:sp>
        <p:nvSpPr>
          <p:cNvPr id="8" name="Espace réservé du pied de page 7">
            <a:extLst>
              <a:ext uri="{FF2B5EF4-FFF2-40B4-BE49-F238E27FC236}">
                <a16:creationId xmlns:a16="http://schemas.microsoft.com/office/drawing/2014/main" id="{4FFCA858-1CCB-F477-9875-DDAC7C41ABEC}"/>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196F4080-659B-A868-EC40-A0A3E7848F3A}"/>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648580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827E30-A61C-E456-5F78-3B4DD72EAEB5}"/>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9EB6B4F0-1626-9256-7F53-B15A6ACD7E42}"/>
              </a:ext>
            </a:extLst>
          </p:cNvPr>
          <p:cNvSpPr>
            <a:spLocks noGrp="1"/>
          </p:cNvSpPr>
          <p:nvPr>
            <p:ph type="dt" sz="half" idx="10"/>
          </p:nvPr>
        </p:nvSpPr>
        <p:spPr/>
        <p:txBody>
          <a:bodyPr/>
          <a:lstStyle/>
          <a:p>
            <a:fld id="{1E25CEB5-5279-4BCC-B557-8A99D5EFB78E}" type="datetimeFigureOut">
              <a:rPr lang="fr-FR" smtClean="0"/>
              <a:t>22/07/2025</a:t>
            </a:fld>
            <a:endParaRPr lang="fr-FR"/>
          </a:p>
        </p:txBody>
      </p:sp>
      <p:sp>
        <p:nvSpPr>
          <p:cNvPr id="4" name="Espace réservé du pied de page 3">
            <a:extLst>
              <a:ext uri="{FF2B5EF4-FFF2-40B4-BE49-F238E27FC236}">
                <a16:creationId xmlns:a16="http://schemas.microsoft.com/office/drawing/2014/main" id="{62F29195-EED2-5443-A0F2-0413C9B3E3A5}"/>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857D20FA-71C4-EA36-8EB5-A3B2B4AEBF80}"/>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1866141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DC5126D3-D8BF-E0CC-81C0-EE95D379571B}"/>
              </a:ext>
            </a:extLst>
          </p:cNvPr>
          <p:cNvSpPr>
            <a:spLocks noGrp="1"/>
          </p:cNvSpPr>
          <p:nvPr>
            <p:ph type="dt" sz="half" idx="10"/>
          </p:nvPr>
        </p:nvSpPr>
        <p:spPr/>
        <p:txBody>
          <a:bodyPr/>
          <a:lstStyle/>
          <a:p>
            <a:fld id="{1E25CEB5-5279-4BCC-B557-8A99D5EFB78E}" type="datetimeFigureOut">
              <a:rPr lang="fr-FR" smtClean="0"/>
              <a:t>22/07/2025</a:t>
            </a:fld>
            <a:endParaRPr lang="fr-FR"/>
          </a:p>
        </p:txBody>
      </p:sp>
      <p:sp>
        <p:nvSpPr>
          <p:cNvPr id="3" name="Espace réservé du pied de page 2">
            <a:extLst>
              <a:ext uri="{FF2B5EF4-FFF2-40B4-BE49-F238E27FC236}">
                <a16:creationId xmlns:a16="http://schemas.microsoft.com/office/drawing/2014/main" id="{81AEEC75-4FE6-F6B7-0C56-13A06845C3D2}"/>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DD6927E3-AF75-CEAE-66C0-653608A9A2B4}"/>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3771724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41CA5B-06A9-6C5E-9F77-E43F7E1C32E2}"/>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23F2465A-A80A-7EEF-C123-82D4DF12E6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725C605A-35DC-6117-03D5-DC2F8B0F14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4EBE0C6-9BF2-F753-D9CA-8BE424702D64}"/>
              </a:ext>
            </a:extLst>
          </p:cNvPr>
          <p:cNvSpPr>
            <a:spLocks noGrp="1"/>
          </p:cNvSpPr>
          <p:nvPr>
            <p:ph type="dt" sz="half" idx="10"/>
          </p:nvPr>
        </p:nvSpPr>
        <p:spPr/>
        <p:txBody>
          <a:bodyPr/>
          <a:lstStyle/>
          <a:p>
            <a:fld id="{1E25CEB5-5279-4BCC-B557-8A99D5EFB78E}" type="datetimeFigureOut">
              <a:rPr lang="fr-FR" smtClean="0"/>
              <a:t>22/07/2025</a:t>
            </a:fld>
            <a:endParaRPr lang="fr-FR"/>
          </a:p>
        </p:txBody>
      </p:sp>
      <p:sp>
        <p:nvSpPr>
          <p:cNvPr id="6" name="Espace réservé du pied de page 5">
            <a:extLst>
              <a:ext uri="{FF2B5EF4-FFF2-40B4-BE49-F238E27FC236}">
                <a16:creationId xmlns:a16="http://schemas.microsoft.com/office/drawing/2014/main" id="{8857E493-E2FC-D466-D5B1-48ADA693566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501803B-E036-6013-9461-32D8FE2A62E7}"/>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3370099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B42E42-EB68-3E83-8B3F-2396B5EA90B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B43197F6-BC7C-6171-754E-DA9FBF7858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4" name="Espace réservé du texte 3">
            <a:extLst>
              <a:ext uri="{FF2B5EF4-FFF2-40B4-BE49-F238E27FC236}">
                <a16:creationId xmlns:a16="http://schemas.microsoft.com/office/drawing/2014/main" id="{7D24C915-AE76-B0A6-3A8E-BA6577D275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92380CFE-2AE9-B810-89D9-AFC28D06526C}"/>
              </a:ext>
            </a:extLst>
          </p:cNvPr>
          <p:cNvSpPr>
            <a:spLocks noGrp="1"/>
          </p:cNvSpPr>
          <p:nvPr>
            <p:ph type="dt" sz="half" idx="10"/>
          </p:nvPr>
        </p:nvSpPr>
        <p:spPr/>
        <p:txBody>
          <a:bodyPr/>
          <a:lstStyle/>
          <a:p>
            <a:fld id="{1E25CEB5-5279-4BCC-B557-8A99D5EFB78E}" type="datetimeFigureOut">
              <a:rPr lang="fr-FR" smtClean="0"/>
              <a:t>22/07/2025</a:t>
            </a:fld>
            <a:endParaRPr lang="fr-FR"/>
          </a:p>
        </p:txBody>
      </p:sp>
      <p:sp>
        <p:nvSpPr>
          <p:cNvPr id="6" name="Espace réservé du pied de page 5">
            <a:extLst>
              <a:ext uri="{FF2B5EF4-FFF2-40B4-BE49-F238E27FC236}">
                <a16:creationId xmlns:a16="http://schemas.microsoft.com/office/drawing/2014/main" id="{8F197B30-3466-C1EE-6BF9-BADEF674BFA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C6AFCD84-814D-6E42-567B-8F5ABF896108}"/>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1198609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689F2EB-50DD-6160-F904-E3624A1A16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E73E76F6-E7F1-425C-C920-62E67E1DFE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17CB253-86E8-373E-3D36-9F5E547B1B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E25CEB5-5279-4BCC-B557-8A99D5EFB78E}" type="datetimeFigureOut">
              <a:rPr lang="fr-FR" smtClean="0"/>
              <a:t>22/07/2025</a:t>
            </a:fld>
            <a:endParaRPr lang="fr-FR"/>
          </a:p>
        </p:txBody>
      </p:sp>
      <p:sp>
        <p:nvSpPr>
          <p:cNvPr id="5" name="Espace réservé du pied de page 4">
            <a:extLst>
              <a:ext uri="{FF2B5EF4-FFF2-40B4-BE49-F238E27FC236}">
                <a16:creationId xmlns:a16="http://schemas.microsoft.com/office/drawing/2014/main" id="{9A7E2D5B-46B8-D264-2DC2-5599E34526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CC78548C-0545-F4EE-5951-8087378C43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52B1493-F57F-4A1D-8ADA-1D0B2CF289CC}" type="slidenum">
              <a:rPr lang="fr-FR" smtClean="0"/>
              <a:t>‹N°›</a:t>
            </a:fld>
            <a:endParaRPr lang="fr-FR"/>
          </a:p>
        </p:txBody>
      </p:sp>
    </p:spTree>
    <p:extLst>
      <p:ext uri="{BB962C8B-B14F-4D97-AF65-F5344CB8AC3E}">
        <p14:creationId xmlns:p14="http://schemas.microsoft.com/office/powerpoint/2010/main" val="64200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C58A7E-6708-C4B8-1886-42763CCDFF9C}"/>
              </a:ext>
            </a:extLst>
          </p:cNvPr>
          <p:cNvSpPr>
            <a:spLocks noGrp="1"/>
          </p:cNvSpPr>
          <p:nvPr>
            <p:ph type="ctrTitle"/>
          </p:nvPr>
        </p:nvSpPr>
        <p:spPr>
          <a:xfrm>
            <a:off x="1524000" y="1319213"/>
            <a:ext cx="9144000" cy="2387600"/>
          </a:xfrm>
        </p:spPr>
        <p:txBody>
          <a:bodyPr/>
          <a:lstStyle/>
          <a:p>
            <a:r>
              <a:rPr lang="fr-FR" b="1" dirty="0">
                <a:solidFill>
                  <a:schemeClr val="bg1"/>
                </a:solidFill>
              </a:rPr>
              <a:t>Je prends soin de ma santé</a:t>
            </a:r>
            <a:endParaRPr lang="fr-FR" dirty="0">
              <a:solidFill>
                <a:schemeClr val="bg1"/>
              </a:solidFill>
            </a:endParaRPr>
          </a:p>
        </p:txBody>
      </p:sp>
      <p:sp>
        <p:nvSpPr>
          <p:cNvPr id="3" name="Sous-titre 2">
            <a:extLst>
              <a:ext uri="{FF2B5EF4-FFF2-40B4-BE49-F238E27FC236}">
                <a16:creationId xmlns:a16="http://schemas.microsoft.com/office/drawing/2014/main" id="{36499FE2-21BF-F31D-675E-8D17E88379EC}"/>
              </a:ext>
            </a:extLst>
          </p:cNvPr>
          <p:cNvSpPr>
            <a:spLocks noGrp="1"/>
          </p:cNvSpPr>
          <p:nvPr>
            <p:ph type="subTitle" idx="1"/>
          </p:nvPr>
        </p:nvSpPr>
        <p:spPr>
          <a:xfrm>
            <a:off x="1524000" y="3798888"/>
            <a:ext cx="9144000" cy="1655762"/>
          </a:xfrm>
        </p:spPr>
        <p:txBody>
          <a:bodyPr/>
          <a:lstStyle/>
          <a:p>
            <a:r>
              <a:rPr lang="fr-FR" dirty="0">
                <a:solidFill>
                  <a:schemeClr val="bg1"/>
                </a:solidFill>
              </a:rPr>
              <a:t>Quiz </a:t>
            </a:r>
            <a:r>
              <a:rPr lang="fr-FR" dirty="0" err="1">
                <a:solidFill>
                  <a:schemeClr val="bg1"/>
                </a:solidFill>
              </a:rPr>
              <a:t>solid’age</a:t>
            </a:r>
            <a:endParaRPr lang="fr-FR" dirty="0">
              <a:solidFill>
                <a:schemeClr val="bg1"/>
              </a:solidFill>
            </a:endParaRPr>
          </a:p>
        </p:txBody>
      </p:sp>
      <p:sp>
        <p:nvSpPr>
          <p:cNvPr id="4" name="ZoneTexte 3">
            <a:extLst>
              <a:ext uri="{FF2B5EF4-FFF2-40B4-BE49-F238E27FC236}">
                <a16:creationId xmlns:a16="http://schemas.microsoft.com/office/drawing/2014/main" id="{55355013-9423-52D6-8CC6-9E7B112322DD}"/>
              </a:ext>
            </a:extLst>
          </p:cNvPr>
          <p:cNvSpPr txBox="1"/>
          <p:nvPr/>
        </p:nvSpPr>
        <p:spPr>
          <a:xfrm>
            <a:off x="4350048" y="6204419"/>
            <a:ext cx="3491904" cy="374351"/>
          </a:xfrm>
          <a:prstGeom prst="rect">
            <a:avLst/>
          </a:prstGeom>
          <a:noFill/>
        </p:spPr>
        <p:txBody>
          <a:bodyPr wrap="square" rtlCol="0">
            <a:spAutoFit/>
          </a:bodyPr>
          <a:lstStyle/>
          <a:p>
            <a:pPr algn="ctr"/>
            <a:r>
              <a:rPr lang="fr-FR" dirty="0">
                <a:solidFill>
                  <a:schemeClr val="bg1"/>
                </a:solidFill>
              </a:rPr>
              <a:t>Prévention - Santé</a:t>
            </a:r>
          </a:p>
        </p:txBody>
      </p:sp>
    </p:spTree>
    <p:extLst>
      <p:ext uri="{BB962C8B-B14F-4D97-AF65-F5344CB8AC3E}">
        <p14:creationId xmlns:p14="http://schemas.microsoft.com/office/powerpoint/2010/main" val="1939846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A56FB0-EE84-F932-57DF-A8D5B4A6EB89}"/>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4D95EB42-4C35-A1D6-3A56-8F161F9BBAF4}"/>
              </a:ext>
            </a:extLst>
          </p:cNvPr>
          <p:cNvSpPr>
            <a:spLocks noGrp="1"/>
          </p:cNvSpPr>
          <p:nvPr>
            <p:ph type="title" idx="4294967295"/>
          </p:nvPr>
        </p:nvSpPr>
        <p:spPr>
          <a:xfrm>
            <a:off x="838200" y="365125"/>
            <a:ext cx="10515600" cy="1325563"/>
          </a:xfrm>
        </p:spPr>
        <p:txBody>
          <a:bodyPr>
            <a:normAutofit fontScale="90000"/>
          </a:bodyPr>
          <a:lstStyle/>
          <a:p>
            <a:r>
              <a:rPr lang="fr-FR" b="1" dirty="0">
                <a:solidFill>
                  <a:srgbClr val="50B848"/>
                </a:solidFill>
              </a:rPr>
              <a:t>Un bilan sanguin tous les ans est un bon rythme pour les personnes qui vieillissement.</a:t>
            </a:r>
            <a:endParaRPr lang="fr-FR" dirty="0">
              <a:solidFill>
                <a:srgbClr val="50B848"/>
              </a:solidFill>
            </a:endParaRPr>
          </a:p>
        </p:txBody>
      </p:sp>
      <p:sp>
        <p:nvSpPr>
          <p:cNvPr id="4" name="Rectangle 3">
            <a:extLst>
              <a:ext uri="{FF2B5EF4-FFF2-40B4-BE49-F238E27FC236}">
                <a16:creationId xmlns:a16="http://schemas.microsoft.com/office/drawing/2014/main" id="{7BBD5E07-084B-4365-C949-FA9E730B0640}"/>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Rectangle 4">
            <a:extLst>
              <a:ext uri="{FF2B5EF4-FFF2-40B4-BE49-F238E27FC236}">
                <a16:creationId xmlns:a16="http://schemas.microsoft.com/office/drawing/2014/main" id="{2ECAD8CA-6A87-2F58-3459-A045845D196F}"/>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space réservé du contenu 2">
            <a:extLst>
              <a:ext uri="{FF2B5EF4-FFF2-40B4-BE49-F238E27FC236}">
                <a16:creationId xmlns:a16="http://schemas.microsoft.com/office/drawing/2014/main" id="{4BBB9929-FBC1-A064-6636-9E5307FCA1EE}"/>
              </a:ext>
            </a:extLst>
          </p:cNvPr>
          <p:cNvSpPr txBox="1">
            <a:spLocks/>
          </p:cNvSpPr>
          <p:nvPr/>
        </p:nvSpPr>
        <p:spPr>
          <a:xfrm>
            <a:off x="2362200" y="3493015"/>
            <a:ext cx="2051052" cy="83820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sz="4800" b="1">
                <a:solidFill>
                  <a:schemeClr val="bg1"/>
                </a:solidFill>
              </a:rPr>
              <a:t>VRAI</a:t>
            </a:r>
            <a:endParaRPr lang="fr-FR" sz="4800" b="1" dirty="0">
              <a:solidFill>
                <a:schemeClr val="bg1"/>
              </a:solidFill>
            </a:endParaRPr>
          </a:p>
        </p:txBody>
      </p:sp>
      <p:sp>
        <p:nvSpPr>
          <p:cNvPr id="7" name="ZoneTexte 6">
            <a:extLst>
              <a:ext uri="{FF2B5EF4-FFF2-40B4-BE49-F238E27FC236}">
                <a16:creationId xmlns:a16="http://schemas.microsoft.com/office/drawing/2014/main" id="{7E3B0911-F0A0-55D7-3902-2F8413104165}"/>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8" name="ZoneTexte 7">
            <a:extLst>
              <a:ext uri="{FF2B5EF4-FFF2-40B4-BE49-F238E27FC236}">
                <a16:creationId xmlns:a16="http://schemas.microsoft.com/office/drawing/2014/main" id="{CED6B995-0773-7BD6-2776-F3D5F06B6BAE}"/>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1418603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912683-86AB-9776-C33A-87041D2D0BF2}"/>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D542B907-B79F-7F7E-191A-29DD27171467}"/>
              </a:ext>
            </a:extLst>
          </p:cNvPr>
          <p:cNvSpPr>
            <a:spLocks noGrp="1"/>
          </p:cNvSpPr>
          <p:nvPr>
            <p:ph type="title" idx="4294967295"/>
          </p:nvPr>
        </p:nvSpPr>
        <p:spPr>
          <a:xfrm>
            <a:off x="838200" y="365125"/>
            <a:ext cx="10515600" cy="1325563"/>
          </a:xfrm>
        </p:spPr>
        <p:txBody>
          <a:bodyPr/>
          <a:lstStyle/>
          <a:p>
            <a:pPr algn="ctr"/>
            <a:r>
              <a:rPr lang="fr-FR" b="1" dirty="0">
                <a:solidFill>
                  <a:srgbClr val="50B848"/>
                </a:solidFill>
              </a:rPr>
              <a:t>VRAI</a:t>
            </a:r>
          </a:p>
        </p:txBody>
      </p:sp>
      <p:sp>
        <p:nvSpPr>
          <p:cNvPr id="3" name="Espace réservé du contenu 2">
            <a:extLst>
              <a:ext uri="{FF2B5EF4-FFF2-40B4-BE49-F238E27FC236}">
                <a16:creationId xmlns:a16="http://schemas.microsoft.com/office/drawing/2014/main" id="{EB5E356E-9F66-BB40-8ACC-400558600C72}"/>
              </a:ext>
            </a:extLst>
          </p:cNvPr>
          <p:cNvSpPr>
            <a:spLocks noGrp="1"/>
          </p:cNvSpPr>
          <p:nvPr>
            <p:ph idx="4294967295"/>
          </p:nvPr>
        </p:nvSpPr>
        <p:spPr>
          <a:xfrm>
            <a:off x="838200" y="1825625"/>
            <a:ext cx="10515600" cy="4351338"/>
          </a:xfrm>
        </p:spPr>
        <p:txBody>
          <a:bodyPr>
            <a:normAutofit/>
          </a:bodyPr>
          <a:lstStyle/>
          <a:p>
            <a:pPr marL="0" indent="0">
              <a:buNone/>
            </a:pPr>
            <a:r>
              <a:rPr lang="fr-FR" dirty="0"/>
              <a:t>Les bilans sanguins sont nécessaires quel que soit l’âge. Ils sont utiles pour déterminer l’existence de maladies et établir des diagnostics, mais également pour repérer des signes biologiques qui pourraient en faire craindre d’autres, ce que l’on appelle des facteurs de risques. En vieillissant, certains facteurs de risque augmentent. Il est donc important de faire périodiquement un bilan sanguin. Un bilan peut être fait tous les ans en fonction des pathologies ou des facteurs de risques cardiovasculaires : c’est le médecin traitant qui décidera.</a:t>
            </a:r>
          </a:p>
        </p:txBody>
      </p:sp>
    </p:spTree>
    <p:extLst>
      <p:ext uri="{BB962C8B-B14F-4D97-AF65-F5344CB8AC3E}">
        <p14:creationId xmlns:p14="http://schemas.microsoft.com/office/powerpoint/2010/main" val="1295096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FA82FC-B457-4BCF-04D7-318CF14985B2}"/>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5AAE2D3F-DC0E-F942-14DD-6E26AE85E2BA}"/>
              </a:ext>
            </a:extLst>
          </p:cNvPr>
          <p:cNvSpPr>
            <a:spLocks noGrp="1"/>
          </p:cNvSpPr>
          <p:nvPr>
            <p:ph type="title" idx="4294967295"/>
          </p:nvPr>
        </p:nvSpPr>
        <p:spPr>
          <a:xfrm>
            <a:off x="838200" y="365125"/>
            <a:ext cx="10515600" cy="1325563"/>
          </a:xfrm>
        </p:spPr>
        <p:txBody>
          <a:bodyPr>
            <a:normAutofit fontScale="90000"/>
          </a:bodyPr>
          <a:lstStyle/>
          <a:p>
            <a:r>
              <a:rPr lang="fr-FR" b="1" dirty="0">
                <a:solidFill>
                  <a:srgbClr val="50B848"/>
                </a:solidFill>
              </a:rPr>
              <a:t>Conseiller de l’exercice physique aux personnes, même très âgées, est important.</a:t>
            </a:r>
            <a:endParaRPr lang="fr-FR" dirty="0">
              <a:solidFill>
                <a:srgbClr val="50B848"/>
              </a:solidFill>
            </a:endParaRPr>
          </a:p>
        </p:txBody>
      </p:sp>
      <p:sp>
        <p:nvSpPr>
          <p:cNvPr id="4" name="Rectangle 3">
            <a:extLst>
              <a:ext uri="{FF2B5EF4-FFF2-40B4-BE49-F238E27FC236}">
                <a16:creationId xmlns:a16="http://schemas.microsoft.com/office/drawing/2014/main" id="{9FDF6044-21CF-36B0-A950-974AF3024C77}"/>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Rectangle 4">
            <a:extLst>
              <a:ext uri="{FF2B5EF4-FFF2-40B4-BE49-F238E27FC236}">
                <a16:creationId xmlns:a16="http://schemas.microsoft.com/office/drawing/2014/main" id="{4C4001E3-06F0-D457-AE25-449789B7BA12}"/>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space réservé du contenu 2">
            <a:extLst>
              <a:ext uri="{FF2B5EF4-FFF2-40B4-BE49-F238E27FC236}">
                <a16:creationId xmlns:a16="http://schemas.microsoft.com/office/drawing/2014/main" id="{3ECF56D0-A615-9F86-072A-4ED40A60FD6E}"/>
              </a:ext>
            </a:extLst>
          </p:cNvPr>
          <p:cNvSpPr txBox="1">
            <a:spLocks/>
          </p:cNvSpPr>
          <p:nvPr/>
        </p:nvSpPr>
        <p:spPr>
          <a:xfrm>
            <a:off x="2362200" y="3493015"/>
            <a:ext cx="2051052" cy="83820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sz="4800" b="1">
                <a:solidFill>
                  <a:schemeClr val="bg1"/>
                </a:solidFill>
              </a:rPr>
              <a:t>VRAI</a:t>
            </a:r>
            <a:endParaRPr lang="fr-FR" sz="4800" b="1" dirty="0">
              <a:solidFill>
                <a:schemeClr val="bg1"/>
              </a:solidFill>
            </a:endParaRPr>
          </a:p>
        </p:txBody>
      </p:sp>
      <p:sp>
        <p:nvSpPr>
          <p:cNvPr id="7" name="ZoneTexte 6">
            <a:extLst>
              <a:ext uri="{FF2B5EF4-FFF2-40B4-BE49-F238E27FC236}">
                <a16:creationId xmlns:a16="http://schemas.microsoft.com/office/drawing/2014/main" id="{F67275E1-4F63-EF73-FE7E-0E8E3985EBC2}"/>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8" name="ZoneTexte 7">
            <a:extLst>
              <a:ext uri="{FF2B5EF4-FFF2-40B4-BE49-F238E27FC236}">
                <a16:creationId xmlns:a16="http://schemas.microsoft.com/office/drawing/2014/main" id="{DEACDE52-11D4-D503-D9BE-D97A2B00DD72}"/>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28117357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424BFE-B7C0-F495-ED0F-12135A434705}"/>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77458E14-10CB-2988-0194-53391E6B5393}"/>
              </a:ext>
            </a:extLst>
          </p:cNvPr>
          <p:cNvSpPr>
            <a:spLocks noGrp="1"/>
          </p:cNvSpPr>
          <p:nvPr>
            <p:ph type="title" idx="4294967295"/>
          </p:nvPr>
        </p:nvSpPr>
        <p:spPr>
          <a:xfrm>
            <a:off x="838200" y="365125"/>
            <a:ext cx="10515600" cy="1325563"/>
          </a:xfrm>
        </p:spPr>
        <p:txBody>
          <a:bodyPr/>
          <a:lstStyle/>
          <a:p>
            <a:pPr algn="ctr"/>
            <a:r>
              <a:rPr lang="fr-FR" b="1" dirty="0">
                <a:solidFill>
                  <a:srgbClr val="50B848"/>
                </a:solidFill>
              </a:rPr>
              <a:t>VRAI</a:t>
            </a:r>
          </a:p>
        </p:txBody>
      </p:sp>
      <p:sp>
        <p:nvSpPr>
          <p:cNvPr id="3" name="Espace réservé du contenu 2">
            <a:extLst>
              <a:ext uri="{FF2B5EF4-FFF2-40B4-BE49-F238E27FC236}">
                <a16:creationId xmlns:a16="http://schemas.microsoft.com/office/drawing/2014/main" id="{6D11AB93-E6B0-B310-4B07-15549245C000}"/>
              </a:ext>
            </a:extLst>
          </p:cNvPr>
          <p:cNvSpPr>
            <a:spLocks noGrp="1"/>
          </p:cNvSpPr>
          <p:nvPr>
            <p:ph idx="4294967295"/>
          </p:nvPr>
        </p:nvSpPr>
        <p:spPr>
          <a:xfrm>
            <a:off x="838200" y="1825625"/>
            <a:ext cx="10515600" cy="4351338"/>
          </a:xfrm>
        </p:spPr>
        <p:txBody>
          <a:bodyPr>
            <a:normAutofit/>
          </a:bodyPr>
          <a:lstStyle/>
          <a:p>
            <a:pPr marL="0" indent="0">
              <a:buNone/>
            </a:pPr>
            <a:r>
              <a:rPr lang="fr-FR" dirty="0"/>
              <a:t>Quel que soit l’âge, pratiquer une activité physique est essentiel. Depuis plusieurs années, les études scientifiques ont démontré les nombreux bénéfices de l’activité physique, en particulier sur la santé et la longévité des personnes. Meilleure arme antichute, l’activité physique apporte de nombreux bénéfices, avec des effets positifs sur le sommeil, la mémoire et l’apparition de certaines maladies. L’âge, même avancé, n’est pas une contre-indication, puisque l’exercice physique que recommande le médecin est adapté : il tient compte de la force musculaire de la personne et de son équilibre</a:t>
            </a:r>
          </a:p>
        </p:txBody>
      </p:sp>
    </p:spTree>
    <p:extLst>
      <p:ext uri="{BB962C8B-B14F-4D97-AF65-F5344CB8AC3E}">
        <p14:creationId xmlns:p14="http://schemas.microsoft.com/office/powerpoint/2010/main" val="38153356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C23476-A7A0-5D9D-F84E-03CEDAB5C120}"/>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2654400D-54CD-DFD6-522D-4D61BF1770A3}"/>
              </a:ext>
            </a:extLst>
          </p:cNvPr>
          <p:cNvSpPr>
            <a:spLocks noGrp="1"/>
          </p:cNvSpPr>
          <p:nvPr>
            <p:ph type="title" idx="4294967295"/>
          </p:nvPr>
        </p:nvSpPr>
        <p:spPr>
          <a:xfrm>
            <a:off x="838200" y="365125"/>
            <a:ext cx="10515600" cy="1325563"/>
          </a:xfrm>
        </p:spPr>
        <p:txBody>
          <a:bodyPr>
            <a:normAutofit fontScale="90000"/>
          </a:bodyPr>
          <a:lstStyle/>
          <a:p>
            <a:r>
              <a:rPr lang="fr-FR" b="1" dirty="0">
                <a:solidFill>
                  <a:srgbClr val="50B848"/>
                </a:solidFill>
              </a:rPr>
              <a:t>Prendre des médicaments sans avoir consulté de professionnel de santé n’est pas dangereux.</a:t>
            </a:r>
            <a:endParaRPr lang="fr-FR" dirty="0">
              <a:solidFill>
                <a:srgbClr val="50B848"/>
              </a:solidFill>
            </a:endParaRPr>
          </a:p>
        </p:txBody>
      </p:sp>
      <p:sp>
        <p:nvSpPr>
          <p:cNvPr id="4" name="Rectangle 3">
            <a:extLst>
              <a:ext uri="{FF2B5EF4-FFF2-40B4-BE49-F238E27FC236}">
                <a16:creationId xmlns:a16="http://schemas.microsoft.com/office/drawing/2014/main" id="{E0DF32E5-0221-622C-30F9-CE6A76119B60}"/>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Rectangle 4">
            <a:extLst>
              <a:ext uri="{FF2B5EF4-FFF2-40B4-BE49-F238E27FC236}">
                <a16:creationId xmlns:a16="http://schemas.microsoft.com/office/drawing/2014/main" id="{5B7243B4-DABB-6C6C-FB2E-F2974F4EB804}"/>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space réservé du contenu 2">
            <a:extLst>
              <a:ext uri="{FF2B5EF4-FFF2-40B4-BE49-F238E27FC236}">
                <a16:creationId xmlns:a16="http://schemas.microsoft.com/office/drawing/2014/main" id="{AFA07D59-3D77-C903-0226-54C23CDBA287}"/>
              </a:ext>
            </a:extLst>
          </p:cNvPr>
          <p:cNvSpPr txBox="1">
            <a:spLocks/>
          </p:cNvSpPr>
          <p:nvPr/>
        </p:nvSpPr>
        <p:spPr>
          <a:xfrm>
            <a:off x="2362200" y="3493015"/>
            <a:ext cx="2051052" cy="83820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sz="4800" b="1">
                <a:solidFill>
                  <a:schemeClr val="bg1"/>
                </a:solidFill>
              </a:rPr>
              <a:t>VRAI</a:t>
            </a:r>
            <a:endParaRPr lang="fr-FR" sz="4800" b="1" dirty="0">
              <a:solidFill>
                <a:schemeClr val="bg1"/>
              </a:solidFill>
            </a:endParaRPr>
          </a:p>
        </p:txBody>
      </p:sp>
      <p:sp>
        <p:nvSpPr>
          <p:cNvPr id="7" name="ZoneTexte 6">
            <a:extLst>
              <a:ext uri="{FF2B5EF4-FFF2-40B4-BE49-F238E27FC236}">
                <a16:creationId xmlns:a16="http://schemas.microsoft.com/office/drawing/2014/main" id="{2DA45B8D-C592-91EC-62C4-ED0FB09937EB}"/>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8" name="ZoneTexte 7">
            <a:extLst>
              <a:ext uri="{FF2B5EF4-FFF2-40B4-BE49-F238E27FC236}">
                <a16:creationId xmlns:a16="http://schemas.microsoft.com/office/drawing/2014/main" id="{2515FDA3-261C-BFC2-0AA5-D1EBEEAEFDC4}"/>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13345974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04CD6D-0B61-BCE3-9DBD-9E3DC8935C37}"/>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6B47762E-F874-4A6A-1571-F5FC6679DF84}"/>
              </a:ext>
            </a:extLst>
          </p:cNvPr>
          <p:cNvSpPr>
            <a:spLocks noGrp="1"/>
          </p:cNvSpPr>
          <p:nvPr>
            <p:ph type="title" idx="4294967295"/>
          </p:nvPr>
        </p:nvSpPr>
        <p:spPr>
          <a:xfrm>
            <a:off x="838200" y="365125"/>
            <a:ext cx="10515600" cy="1325563"/>
          </a:xfrm>
        </p:spPr>
        <p:txBody>
          <a:bodyPr/>
          <a:lstStyle/>
          <a:p>
            <a:pPr algn="ctr"/>
            <a:r>
              <a:rPr lang="fr-FR" b="1" dirty="0">
                <a:solidFill>
                  <a:srgbClr val="50B848"/>
                </a:solidFill>
              </a:rPr>
              <a:t>FAUX</a:t>
            </a:r>
          </a:p>
        </p:txBody>
      </p:sp>
      <p:sp>
        <p:nvSpPr>
          <p:cNvPr id="3" name="Espace réservé du contenu 2">
            <a:extLst>
              <a:ext uri="{FF2B5EF4-FFF2-40B4-BE49-F238E27FC236}">
                <a16:creationId xmlns:a16="http://schemas.microsoft.com/office/drawing/2014/main" id="{1923A886-1B10-BF83-4DD4-5D5D327FC5FC}"/>
              </a:ext>
            </a:extLst>
          </p:cNvPr>
          <p:cNvSpPr>
            <a:spLocks noGrp="1"/>
          </p:cNvSpPr>
          <p:nvPr>
            <p:ph idx="4294967295"/>
          </p:nvPr>
        </p:nvSpPr>
        <p:spPr>
          <a:xfrm>
            <a:off x="838200" y="1825625"/>
            <a:ext cx="10515600" cy="4351338"/>
          </a:xfrm>
        </p:spPr>
        <p:txBody>
          <a:bodyPr>
            <a:normAutofit/>
          </a:bodyPr>
          <a:lstStyle/>
          <a:p>
            <a:pPr marL="0" indent="0">
              <a:buNone/>
            </a:pPr>
            <a:r>
              <a:rPr lang="fr-FR" dirty="0"/>
              <a:t>À tout âge, il faut éviter l’automédication, car des erreurs peuvent avoir des conséquences très graves. Il faut toujours demander l’avis de son pharmacien et de son médecin pour savoir s’il est possible de prendre certains médicaments et dans quelles circonstances. L’automédication, qui consiste à acheter directement des médicaments (ou même des compléments alimentaires) sans avis d’un professionnel de santé est à proscrire. En vieillissant, il est courant de prendre davantage de médicaments et le risque d’interactions entre ces médicaments est donc plus grand. En ajouter, en supprimer ou en changer certains de sa propre initiative, sans avis médical, peut conduire à une aggravation de la situation.</a:t>
            </a:r>
          </a:p>
          <a:p>
            <a:pPr marL="0" indent="0">
              <a:buNone/>
            </a:pPr>
            <a:endParaRPr lang="fr-FR" dirty="0"/>
          </a:p>
        </p:txBody>
      </p:sp>
    </p:spTree>
    <p:extLst>
      <p:ext uri="{BB962C8B-B14F-4D97-AF65-F5344CB8AC3E}">
        <p14:creationId xmlns:p14="http://schemas.microsoft.com/office/powerpoint/2010/main" val="21549375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005439-1AAA-2B80-D07D-1E44DE8AD74D}"/>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2697FD1C-8123-F5A3-0DE8-843745F82626}"/>
              </a:ext>
            </a:extLst>
          </p:cNvPr>
          <p:cNvSpPr>
            <a:spLocks noGrp="1"/>
          </p:cNvSpPr>
          <p:nvPr>
            <p:ph type="title" idx="4294967295"/>
          </p:nvPr>
        </p:nvSpPr>
        <p:spPr>
          <a:xfrm>
            <a:off x="838200" y="658574"/>
            <a:ext cx="10515600" cy="1325563"/>
          </a:xfrm>
        </p:spPr>
        <p:txBody>
          <a:bodyPr>
            <a:normAutofit fontScale="90000"/>
          </a:bodyPr>
          <a:lstStyle/>
          <a:p>
            <a:r>
              <a:rPr lang="fr-FR" b="1" dirty="0">
                <a:solidFill>
                  <a:srgbClr val="50B848"/>
                </a:solidFill>
              </a:rPr>
              <a:t>Si je suis inquiet(e) pour ma mémoire, mon médecin peut me faire passer quelques tests rapides.</a:t>
            </a:r>
            <a:endParaRPr lang="fr-FR" dirty="0">
              <a:solidFill>
                <a:srgbClr val="50B848"/>
              </a:solidFill>
            </a:endParaRPr>
          </a:p>
        </p:txBody>
      </p:sp>
      <p:sp>
        <p:nvSpPr>
          <p:cNvPr id="4" name="Rectangle 3">
            <a:extLst>
              <a:ext uri="{FF2B5EF4-FFF2-40B4-BE49-F238E27FC236}">
                <a16:creationId xmlns:a16="http://schemas.microsoft.com/office/drawing/2014/main" id="{EC5A3BDA-6FD4-453E-0C0E-D17E628B4FE6}"/>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Rectangle 4">
            <a:extLst>
              <a:ext uri="{FF2B5EF4-FFF2-40B4-BE49-F238E27FC236}">
                <a16:creationId xmlns:a16="http://schemas.microsoft.com/office/drawing/2014/main" id="{7C2E591E-555E-3EEE-57DB-B466854BF426}"/>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space réservé du contenu 2">
            <a:extLst>
              <a:ext uri="{FF2B5EF4-FFF2-40B4-BE49-F238E27FC236}">
                <a16:creationId xmlns:a16="http://schemas.microsoft.com/office/drawing/2014/main" id="{0820DC04-243B-E0F0-E3E0-B3E41E906469}"/>
              </a:ext>
            </a:extLst>
          </p:cNvPr>
          <p:cNvSpPr txBox="1">
            <a:spLocks/>
          </p:cNvSpPr>
          <p:nvPr/>
        </p:nvSpPr>
        <p:spPr>
          <a:xfrm>
            <a:off x="2362200" y="3493015"/>
            <a:ext cx="2051052" cy="83820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sz="4800" b="1">
                <a:solidFill>
                  <a:schemeClr val="bg1"/>
                </a:solidFill>
              </a:rPr>
              <a:t>VRAI</a:t>
            </a:r>
            <a:endParaRPr lang="fr-FR" sz="4800" b="1" dirty="0">
              <a:solidFill>
                <a:schemeClr val="bg1"/>
              </a:solidFill>
            </a:endParaRPr>
          </a:p>
        </p:txBody>
      </p:sp>
      <p:sp>
        <p:nvSpPr>
          <p:cNvPr id="7" name="ZoneTexte 6">
            <a:extLst>
              <a:ext uri="{FF2B5EF4-FFF2-40B4-BE49-F238E27FC236}">
                <a16:creationId xmlns:a16="http://schemas.microsoft.com/office/drawing/2014/main" id="{6D6FFF9F-E9FA-2D40-21AA-DCC02B5A69B2}"/>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8" name="ZoneTexte 7">
            <a:extLst>
              <a:ext uri="{FF2B5EF4-FFF2-40B4-BE49-F238E27FC236}">
                <a16:creationId xmlns:a16="http://schemas.microsoft.com/office/drawing/2014/main" id="{3A937A17-145D-CCE6-A47F-8314D6E3610D}"/>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29197695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8877B5-A54E-7BD4-EEFA-2B3882350988}"/>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C4279EC9-7C7E-242C-9CCB-8353B5D8F491}"/>
              </a:ext>
            </a:extLst>
          </p:cNvPr>
          <p:cNvSpPr>
            <a:spLocks noGrp="1"/>
          </p:cNvSpPr>
          <p:nvPr>
            <p:ph type="title" idx="4294967295"/>
          </p:nvPr>
        </p:nvSpPr>
        <p:spPr>
          <a:xfrm>
            <a:off x="838200" y="365125"/>
            <a:ext cx="10515600" cy="1325563"/>
          </a:xfrm>
        </p:spPr>
        <p:txBody>
          <a:bodyPr/>
          <a:lstStyle/>
          <a:p>
            <a:pPr algn="ctr"/>
            <a:r>
              <a:rPr lang="fr-FR" b="1" dirty="0">
                <a:solidFill>
                  <a:srgbClr val="50B848"/>
                </a:solidFill>
              </a:rPr>
              <a:t>VRAI</a:t>
            </a:r>
          </a:p>
        </p:txBody>
      </p:sp>
      <p:sp>
        <p:nvSpPr>
          <p:cNvPr id="3" name="Espace réservé du contenu 2">
            <a:extLst>
              <a:ext uri="{FF2B5EF4-FFF2-40B4-BE49-F238E27FC236}">
                <a16:creationId xmlns:a16="http://schemas.microsoft.com/office/drawing/2014/main" id="{6B58C416-537F-E503-4CED-D57DFE0CB825}"/>
              </a:ext>
            </a:extLst>
          </p:cNvPr>
          <p:cNvSpPr>
            <a:spLocks noGrp="1"/>
          </p:cNvSpPr>
          <p:nvPr>
            <p:ph idx="4294967295"/>
          </p:nvPr>
        </p:nvSpPr>
        <p:spPr>
          <a:xfrm>
            <a:off x="838200" y="1825625"/>
            <a:ext cx="10515600" cy="4351338"/>
          </a:xfrm>
        </p:spPr>
        <p:txBody>
          <a:bodyPr>
            <a:normAutofit/>
          </a:bodyPr>
          <a:lstStyle/>
          <a:p>
            <a:pPr marL="0" indent="0">
              <a:buNone/>
            </a:pPr>
            <a:r>
              <a:rPr lang="fr-FR" dirty="0"/>
              <a:t>Garder une bonne mémoire tout au long de la vie est essentiel. Par des tests rapides et simples, on peut détecter s’il existe des difficultés. Ces tests sont de vrais outils scientifiques et n’ont rien à voir avec les « tests » que l’on peut trouver dans les magazines. Ils explorent plusieurs fonctions cognitives comme la mémoire, l’attention et la concentration. S’ils peuvent avoir l’air très simples et même un peu scolaires, ils ne sont pas sans certaines difficultés et votre médecin saura en interpréter les résultats.</a:t>
            </a:r>
          </a:p>
        </p:txBody>
      </p:sp>
    </p:spTree>
    <p:extLst>
      <p:ext uri="{BB962C8B-B14F-4D97-AF65-F5344CB8AC3E}">
        <p14:creationId xmlns:p14="http://schemas.microsoft.com/office/powerpoint/2010/main" val="28330374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2CB55A-3AEF-231B-BCAA-A290985761AB}"/>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0F4C0A09-466A-C562-3A44-2F95C863F217}"/>
              </a:ext>
            </a:extLst>
          </p:cNvPr>
          <p:cNvSpPr>
            <a:spLocks noGrp="1"/>
          </p:cNvSpPr>
          <p:nvPr>
            <p:ph type="title" idx="4294967295"/>
          </p:nvPr>
        </p:nvSpPr>
        <p:spPr>
          <a:xfrm>
            <a:off x="838200" y="873125"/>
            <a:ext cx="10515600" cy="1325563"/>
          </a:xfrm>
        </p:spPr>
        <p:txBody>
          <a:bodyPr>
            <a:normAutofit fontScale="90000"/>
          </a:bodyPr>
          <a:lstStyle/>
          <a:p>
            <a:r>
              <a:rPr lang="fr-FR" b="1" dirty="0">
                <a:solidFill>
                  <a:srgbClr val="50B848"/>
                </a:solidFill>
              </a:rPr>
              <a:t>Les vaccins sont importants chez les enfants, mais ne sont plus nécessaires quand on est âgé(e).</a:t>
            </a:r>
            <a:endParaRPr lang="fr-FR" dirty="0">
              <a:solidFill>
                <a:srgbClr val="50B848"/>
              </a:solidFill>
            </a:endParaRPr>
          </a:p>
        </p:txBody>
      </p:sp>
      <p:sp>
        <p:nvSpPr>
          <p:cNvPr id="4" name="Rectangle 3">
            <a:extLst>
              <a:ext uri="{FF2B5EF4-FFF2-40B4-BE49-F238E27FC236}">
                <a16:creationId xmlns:a16="http://schemas.microsoft.com/office/drawing/2014/main" id="{75384293-B7B4-CC47-794A-21FA066531E8}"/>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Rectangle 4">
            <a:extLst>
              <a:ext uri="{FF2B5EF4-FFF2-40B4-BE49-F238E27FC236}">
                <a16:creationId xmlns:a16="http://schemas.microsoft.com/office/drawing/2014/main" id="{F602DE10-6C77-F383-16BB-6371E8A05712}"/>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space réservé du contenu 2">
            <a:extLst>
              <a:ext uri="{FF2B5EF4-FFF2-40B4-BE49-F238E27FC236}">
                <a16:creationId xmlns:a16="http://schemas.microsoft.com/office/drawing/2014/main" id="{64D53ED8-F008-5907-8A33-EA832402B15C}"/>
              </a:ext>
            </a:extLst>
          </p:cNvPr>
          <p:cNvSpPr txBox="1">
            <a:spLocks/>
          </p:cNvSpPr>
          <p:nvPr/>
        </p:nvSpPr>
        <p:spPr>
          <a:xfrm>
            <a:off x="2362200" y="3493015"/>
            <a:ext cx="2051052" cy="83820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sz="4800" b="1">
                <a:solidFill>
                  <a:schemeClr val="bg1"/>
                </a:solidFill>
              </a:rPr>
              <a:t>VRAI</a:t>
            </a:r>
            <a:endParaRPr lang="fr-FR" sz="4800" b="1" dirty="0">
              <a:solidFill>
                <a:schemeClr val="bg1"/>
              </a:solidFill>
            </a:endParaRPr>
          </a:p>
        </p:txBody>
      </p:sp>
      <p:sp>
        <p:nvSpPr>
          <p:cNvPr id="7" name="ZoneTexte 6">
            <a:extLst>
              <a:ext uri="{FF2B5EF4-FFF2-40B4-BE49-F238E27FC236}">
                <a16:creationId xmlns:a16="http://schemas.microsoft.com/office/drawing/2014/main" id="{58E2A84C-98CB-97EA-A640-F6E93BA3FE33}"/>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8" name="ZoneTexte 7">
            <a:extLst>
              <a:ext uri="{FF2B5EF4-FFF2-40B4-BE49-F238E27FC236}">
                <a16:creationId xmlns:a16="http://schemas.microsoft.com/office/drawing/2014/main" id="{78ABF279-3457-1CAC-8166-DEB7AD4D8F60}"/>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11237345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C590BD-CEB8-4194-9F36-F9C1CE9686E3}"/>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C9006379-5154-A772-449E-C68C6C21D157}"/>
              </a:ext>
            </a:extLst>
          </p:cNvPr>
          <p:cNvSpPr>
            <a:spLocks noGrp="1"/>
          </p:cNvSpPr>
          <p:nvPr>
            <p:ph type="title" idx="4294967295"/>
          </p:nvPr>
        </p:nvSpPr>
        <p:spPr>
          <a:xfrm>
            <a:off x="838200" y="365125"/>
            <a:ext cx="10515600" cy="1325563"/>
          </a:xfrm>
        </p:spPr>
        <p:txBody>
          <a:bodyPr/>
          <a:lstStyle/>
          <a:p>
            <a:pPr algn="ctr"/>
            <a:r>
              <a:rPr lang="fr-FR" b="1" dirty="0">
                <a:solidFill>
                  <a:srgbClr val="50B848"/>
                </a:solidFill>
              </a:rPr>
              <a:t>FAUX</a:t>
            </a:r>
          </a:p>
        </p:txBody>
      </p:sp>
      <p:sp>
        <p:nvSpPr>
          <p:cNvPr id="3" name="Espace réservé du contenu 2">
            <a:extLst>
              <a:ext uri="{FF2B5EF4-FFF2-40B4-BE49-F238E27FC236}">
                <a16:creationId xmlns:a16="http://schemas.microsoft.com/office/drawing/2014/main" id="{49C2B2F7-4D7F-1497-86B2-E1FB7F8D002D}"/>
              </a:ext>
            </a:extLst>
          </p:cNvPr>
          <p:cNvSpPr>
            <a:spLocks noGrp="1"/>
          </p:cNvSpPr>
          <p:nvPr>
            <p:ph idx="4294967295"/>
          </p:nvPr>
        </p:nvSpPr>
        <p:spPr>
          <a:xfrm>
            <a:off x="838200" y="1825625"/>
            <a:ext cx="10515600" cy="4351338"/>
          </a:xfrm>
        </p:spPr>
        <p:txBody>
          <a:bodyPr>
            <a:normAutofit/>
          </a:bodyPr>
          <a:lstStyle/>
          <a:p>
            <a:pPr marL="0" indent="0">
              <a:buNone/>
            </a:pPr>
            <a:r>
              <a:rPr lang="fr-FR" dirty="0"/>
              <a:t>Même âgé(e), il est essentiel d’être à jour de ses vaccins. Au cours de la vie, il y a deux périodes clés pour la vaccination : l’enfance et la vieillesse. C’est à ces deux périodes que le risque infectieux est le plus important et le risque d’infections graves augmente avec l’âge. Il est donc primordial de continuer de se faire vacciner et faire les rappels aux intervalles recommandés tout au long de la vie. Après 65 ans, il est recommandé de se vacciner contre le tétanos, la diphtérie, la poliomyélite, la grippe saisonnière, le zona et dans certaines situations contre le pneumocoque, la coqueluche et l’hépatite A.</a:t>
            </a:r>
          </a:p>
        </p:txBody>
      </p:sp>
    </p:spTree>
    <p:extLst>
      <p:ext uri="{BB962C8B-B14F-4D97-AF65-F5344CB8AC3E}">
        <p14:creationId xmlns:p14="http://schemas.microsoft.com/office/powerpoint/2010/main" val="733024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01BDB4C-2E67-6FB6-74D7-EE33F0A928F0}"/>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FADFCE80-2EBC-52C1-CAA0-6C7D251DD106}"/>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4121EE19-E7F3-4FF5-46E3-7A6EEAC2F48A}"/>
              </a:ext>
            </a:extLst>
          </p:cNvPr>
          <p:cNvSpPr>
            <a:spLocks noGrp="1"/>
          </p:cNvSpPr>
          <p:nvPr>
            <p:ph type="title" idx="4294967295"/>
          </p:nvPr>
        </p:nvSpPr>
        <p:spPr>
          <a:xfrm>
            <a:off x="838200" y="1000125"/>
            <a:ext cx="10515600" cy="1325563"/>
          </a:xfrm>
        </p:spPr>
        <p:txBody>
          <a:bodyPr/>
          <a:lstStyle/>
          <a:p>
            <a:r>
              <a:rPr lang="fr-FR" b="1" dirty="0">
                <a:solidFill>
                  <a:srgbClr val="50B848"/>
                </a:solidFill>
              </a:rPr>
              <a:t>Quand on est en bonne santé, il ne sert à rien d’aller tous les ans chez le médecin.</a:t>
            </a:r>
            <a:endParaRPr lang="fr-FR" dirty="0">
              <a:solidFill>
                <a:srgbClr val="50B848"/>
              </a:solidFill>
            </a:endParaRPr>
          </a:p>
        </p:txBody>
      </p:sp>
      <p:sp>
        <p:nvSpPr>
          <p:cNvPr id="3" name="Espace réservé du contenu 2">
            <a:extLst>
              <a:ext uri="{FF2B5EF4-FFF2-40B4-BE49-F238E27FC236}">
                <a16:creationId xmlns:a16="http://schemas.microsoft.com/office/drawing/2014/main" id="{2B5E1BCC-27D4-E756-F77B-2F2C0D505917}"/>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796F65AF-E5BE-CAB7-1FD7-F2DA823C7376}"/>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69D91C8F-E282-CE36-169A-2D026C4E5D5E}"/>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20827848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8811C5-2AB5-1401-8418-D504FDC98FE2}"/>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671757D4-1DC6-8D31-9B38-67950AECA41B}"/>
              </a:ext>
            </a:extLst>
          </p:cNvPr>
          <p:cNvSpPr>
            <a:spLocks noGrp="1"/>
          </p:cNvSpPr>
          <p:nvPr>
            <p:ph type="title" idx="4294967295"/>
          </p:nvPr>
        </p:nvSpPr>
        <p:spPr>
          <a:xfrm>
            <a:off x="838200" y="365125"/>
            <a:ext cx="10515600" cy="2439444"/>
          </a:xfrm>
        </p:spPr>
        <p:txBody>
          <a:bodyPr>
            <a:normAutofit fontScale="90000"/>
          </a:bodyPr>
          <a:lstStyle/>
          <a:p>
            <a:r>
              <a:rPr lang="fr-FR" b="1" dirty="0">
                <a:solidFill>
                  <a:srgbClr val="50B848"/>
                </a:solidFill>
              </a:rPr>
              <a:t>Je vois un cardiologue, un rhumatologue, un pneumologue (et peut-être d’autres encore) : le rôle de mon médecin traitant reste très important.</a:t>
            </a:r>
            <a:endParaRPr lang="fr-FR" dirty="0">
              <a:solidFill>
                <a:srgbClr val="50B848"/>
              </a:solidFill>
            </a:endParaRPr>
          </a:p>
        </p:txBody>
      </p:sp>
      <p:sp>
        <p:nvSpPr>
          <p:cNvPr id="4" name="Rectangle 3">
            <a:extLst>
              <a:ext uri="{FF2B5EF4-FFF2-40B4-BE49-F238E27FC236}">
                <a16:creationId xmlns:a16="http://schemas.microsoft.com/office/drawing/2014/main" id="{82D4184D-9A19-F7C1-CB61-6382108B98A4}"/>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Rectangle 4">
            <a:extLst>
              <a:ext uri="{FF2B5EF4-FFF2-40B4-BE49-F238E27FC236}">
                <a16:creationId xmlns:a16="http://schemas.microsoft.com/office/drawing/2014/main" id="{AA6B620A-B456-2742-11FD-95474A879E0B}"/>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space réservé du contenu 2">
            <a:extLst>
              <a:ext uri="{FF2B5EF4-FFF2-40B4-BE49-F238E27FC236}">
                <a16:creationId xmlns:a16="http://schemas.microsoft.com/office/drawing/2014/main" id="{265CF404-5120-5FB4-0866-C524618614C1}"/>
              </a:ext>
            </a:extLst>
          </p:cNvPr>
          <p:cNvSpPr txBox="1">
            <a:spLocks/>
          </p:cNvSpPr>
          <p:nvPr/>
        </p:nvSpPr>
        <p:spPr>
          <a:xfrm>
            <a:off x="2362200" y="3493015"/>
            <a:ext cx="2051052" cy="83820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sz="4800" b="1">
                <a:solidFill>
                  <a:schemeClr val="bg1"/>
                </a:solidFill>
              </a:rPr>
              <a:t>VRAI</a:t>
            </a:r>
            <a:endParaRPr lang="fr-FR" sz="4800" b="1" dirty="0">
              <a:solidFill>
                <a:schemeClr val="bg1"/>
              </a:solidFill>
            </a:endParaRPr>
          </a:p>
        </p:txBody>
      </p:sp>
      <p:sp>
        <p:nvSpPr>
          <p:cNvPr id="7" name="ZoneTexte 6">
            <a:extLst>
              <a:ext uri="{FF2B5EF4-FFF2-40B4-BE49-F238E27FC236}">
                <a16:creationId xmlns:a16="http://schemas.microsoft.com/office/drawing/2014/main" id="{52435830-0AB5-4333-29CB-5359D31ECF3F}"/>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8" name="ZoneTexte 7">
            <a:extLst>
              <a:ext uri="{FF2B5EF4-FFF2-40B4-BE49-F238E27FC236}">
                <a16:creationId xmlns:a16="http://schemas.microsoft.com/office/drawing/2014/main" id="{882C69EF-07E1-27CF-9329-A52062085445}"/>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35252561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7FB058-8901-6328-A11C-11DCABFEEBE8}"/>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FB64BE83-9B52-05CB-D892-981A1B45CC9B}"/>
              </a:ext>
            </a:extLst>
          </p:cNvPr>
          <p:cNvSpPr>
            <a:spLocks noGrp="1"/>
          </p:cNvSpPr>
          <p:nvPr>
            <p:ph type="title" idx="4294967295"/>
          </p:nvPr>
        </p:nvSpPr>
        <p:spPr>
          <a:xfrm>
            <a:off x="838200" y="365125"/>
            <a:ext cx="10515600" cy="1325563"/>
          </a:xfrm>
        </p:spPr>
        <p:txBody>
          <a:bodyPr/>
          <a:lstStyle/>
          <a:p>
            <a:pPr algn="ctr"/>
            <a:r>
              <a:rPr lang="fr-FR" b="1" dirty="0">
                <a:solidFill>
                  <a:srgbClr val="50B848"/>
                </a:solidFill>
              </a:rPr>
              <a:t>VRAI</a:t>
            </a:r>
          </a:p>
        </p:txBody>
      </p:sp>
      <p:sp>
        <p:nvSpPr>
          <p:cNvPr id="3" name="Espace réservé du contenu 2">
            <a:extLst>
              <a:ext uri="{FF2B5EF4-FFF2-40B4-BE49-F238E27FC236}">
                <a16:creationId xmlns:a16="http://schemas.microsoft.com/office/drawing/2014/main" id="{B6F2CF5F-3CB8-C167-382C-48C79CD1E0D5}"/>
              </a:ext>
            </a:extLst>
          </p:cNvPr>
          <p:cNvSpPr>
            <a:spLocks noGrp="1"/>
          </p:cNvSpPr>
          <p:nvPr>
            <p:ph idx="4294967295"/>
          </p:nvPr>
        </p:nvSpPr>
        <p:spPr>
          <a:xfrm>
            <a:off x="838200" y="1825625"/>
            <a:ext cx="10515600" cy="4351338"/>
          </a:xfrm>
        </p:spPr>
        <p:txBody>
          <a:bodyPr>
            <a:normAutofit/>
          </a:bodyPr>
          <a:lstStyle/>
          <a:p>
            <a:pPr marL="0" indent="0">
              <a:buNone/>
            </a:pPr>
            <a:r>
              <a:rPr lang="fr-FR" dirty="0"/>
              <a:t>Avec l’âge, il est fréquent d’être suivi par des spécialistes pour différents problèmes de santé. Chacun prescrit des traitements et il est courant d’avoir de multiples ordonnances et de nombreux médicaments. De plus, ces différents spécialistes ne savent pas toujours qui leurs patients consultent et le risque de traitements en double et d’interactions médicamenteuses est grand. Comme en musique, la santé nécessite la présence d’un chef d’orchestre : le médecin traitant. Il a un rôle central de coordination et il est essentiel de l’informer et de bien tout lui transmettre (consultations, traitements, résultats d’examens...)</a:t>
            </a:r>
          </a:p>
          <a:p>
            <a:pPr marL="0" indent="0">
              <a:buNone/>
            </a:pPr>
            <a:endParaRPr lang="fr-FR" dirty="0"/>
          </a:p>
        </p:txBody>
      </p:sp>
    </p:spTree>
    <p:extLst>
      <p:ext uri="{BB962C8B-B14F-4D97-AF65-F5344CB8AC3E}">
        <p14:creationId xmlns:p14="http://schemas.microsoft.com/office/powerpoint/2010/main" val="22257857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A152BB-DED6-BD62-3B3B-F68C39C5289E}"/>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F9BC5F9D-1DD9-B286-5B05-7A165BF2588B}"/>
              </a:ext>
            </a:extLst>
          </p:cNvPr>
          <p:cNvSpPr>
            <a:spLocks noGrp="1"/>
          </p:cNvSpPr>
          <p:nvPr>
            <p:ph type="title" idx="4294967295"/>
          </p:nvPr>
        </p:nvSpPr>
        <p:spPr>
          <a:xfrm>
            <a:off x="838200" y="365125"/>
            <a:ext cx="10515600" cy="2439444"/>
          </a:xfrm>
        </p:spPr>
        <p:txBody>
          <a:bodyPr>
            <a:normAutofit/>
          </a:bodyPr>
          <a:lstStyle/>
          <a:p>
            <a:r>
              <a:rPr lang="fr-FR" b="1" dirty="0">
                <a:solidFill>
                  <a:srgbClr val="50B848"/>
                </a:solidFill>
              </a:rPr>
              <a:t>Après une hospitalisation, il est recommandé d’aller rapidement revoir son médecin traitant.</a:t>
            </a:r>
            <a:endParaRPr lang="fr-FR" dirty="0">
              <a:solidFill>
                <a:srgbClr val="50B848"/>
              </a:solidFill>
            </a:endParaRPr>
          </a:p>
        </p:txBody>
      </p:sp>
      <p:sp>
        <p:nvSpPr>
          <p:cNvPr id="4" name="Rectangle 3">
            <a:extLst>
              <a:ext uri="{FF2B5EF4-FFF2-40B4-BE49-F238E27FC236}">
                <a16:creationId xmlns:a16="http://schemas.microsoft.com/office/drawing/2014/main" id="{71161217-C9EE-224F-942D-C3C2159D1CEE}"/>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Rectangle 4">
            <a:extLst>
              <a:ext uri="{FF2B5EF4-FFF2-40B4-BE49-F238E27FC236}">
                <a16:creationId xmlns:a16="http://schemas.microsoft.com/office/drawing/2014/main" id="{6AAD0A5B-26FB-1E18-F482-8B9BD06BE04C}"/>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space réservé du contenu 2">
            <a:extLst>
              <a:ext uri="{FF2B5EF4-FFF2-40B4-BE49-F238E27FC236}">
                <a16:creationId xmlns:a16="http://schemas.microsoft.com/office/drawing/2014/main" id="{9963E3E0-3F25-29B9-377D-99F033FA7DD4}"/>
              </a:ext>
            </a:extLst>
          </p:cNvPr>
          <p:cNvSpPr txBox="1">
            <a:spLocks/>
          </p:cNvSpPr>
          <p:nvPr/>
        </p:nvSpPr>
        <p:spPr>
          <a:xfrm>
            <a:off x="2362200" y="3493015"/>
            <a:ext cx="2051052" cy="83820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sz="4800" b="1">
                <a:solidFill>
                  <a:schemeClr val="bg1"/>
                </a:solidFill>
              </a:rPr>
              <a:t>VRAI</a:t>
            </a:r>
            <a:endParaRPr lang="fr-FR" sz="4800" b="1" dirty="0">
              <a:solidFill>
                <a:schemeClr val="bg1"/>
              </a:solidFill>
            </a:endParaRPr>
          </a:p>
        </p:txBody>
      </p:sp>
      <p:sp>
        <p:nvSpPr>
          <p:cNvPr id="7" name="ZoneTexte 6">
            <a:extLst>
              <a:ext uri="{FF2B5EF4-FFF2-40B4-BE49-F238E27FC236}">
                <a16:creationId xmlns:a16="http://schemas.microsoft.com/office/drawing/2014/main" id="{DAF1956F-77F0-8254-F44D-60353D750F1A}"/>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8" name="ZoneTexte 7">
            <a:extLst>
              <a:ext uri="{FF2B5EF4-FFF2-40B4-BE49-F238E27FC236}">
                <a16:creationId xmlns:a16="http://schemas.microsoft.com/office/drawing/2014/main" id="{E6911016-5B92-FFDA-7B3E-57887241A4A5}"/>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2121238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0C1F6A-9F76-F58E-675E-0FF22FFBEEC4}"/>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9E5B2A78-1DA6-0D61-5279-32C04D340A6E}"/>
              </a:ext>
            </a:extLst>
          </p:cNvPr>
          <p:cNvSpPr>
            <a:spLocks noGrp="1"/>
          </p:cNvSpPr>
          <p:nvPr>
            <p:ph type="title" idx="4294967295"/>
          </p:nvPr>
        </p:nvSpPr>
        <p:spPr>
          <a:xfrm>
            <a:off x="838200" y="365125"/>
            <a:ext cx="10515600" cy="1325563"/>
          </a:xfrm>
        </p:spPr>
        <p:txBody>
          <a:bodyPr/>
          <a:lstStyle/>
          <a:p>
            <a:pPr algn="ctr"/>
            <a:r>
              <a:rPr lang="fr-FR" b="1" dirty="0">
                <a:solidFill>
                  <a:srgbClr val="50B848"/>
                </a:solidFill>
              </a:rPr>
              <a:t>VRAI</a:t>
            </a:r>
          </a:p>
        </p:txBody>
      </p:sp>
      <p:sp>
        <p:nvSpPr>
          <p:cNvPr id="3" name="Espace réservé du contenu 2">
            <a:extLst>
              <a:ext uri="{FF2B5EF4-FFF2-40B4-BE49-F238E27FC236}">
                <a16:creationId xmlns:a16="http://schemas.microsoft.com/office/drawing/2014/main" id="{0D054395-7D00-19D4-DC55-0D29DCD05A42}"/>
              </a:ext>
            </a:extLst>
          </p:cNvPr>
          <p:cNvSpPr>
            <a:spLocks noGrp="1"/>
          </p:cNvSpPr>
          <p:nvPr>
            <p:ph idx="4294967295"/>
          </p:nvPr>
        </p:nvSpPr>
        <p:spPr>
          <a:xfrm>
            <a:off x="838200" y="1825625"/>
            <a:ext cx="10515600" cy="4351338"/>
          </a:xfrm>
        </p:spPr>
        <p:txBody>
          <a:bodyPr>
            <a:normAutofit/>
          </a:bodyPr>
          <a:lstStyle/>
          <a:p>
            <a:pPr marL="0" indent="0">
              <a:buNone/>
            </a:pPr>
            <a:r>
              <a:rPr lang="fr-FR" dirty="0"/>
              <a:t>Après un séjour à l’hôpital, un compte-rendu détaillé des examens et interventions qui ont eu lieu est envoyé au médecin traitant de chaque patient. Il y est également indiqué tout changement dans le traitement habituel et les nouveaux médicaments. C’est donc le moment de faire le point, d’ajuster les thérapeutiques et les prises en charge et d’envisager leur évolution. Le médecin traitant est ainsi chargé d’assurer la continuité des soins pour ses patients.</a:t>
            </a:r>
          </a:p>
        </p:txBody>
      </p:sp>
    </p:spTree>
    <p:extLst>
      <p:ext uri="{BB962C8B-B14F-4D97-AF65-F5344CB8AC3E}">
        <p14:creationId xmlns:p14="http://schemas.microsoft.com/office/powerpoint/2010/main" val="2573155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46B2AD-F4CF-6B2D-073A-2AC11A6CA417}"/>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FAUX</a:t>
            </a:r>
          </a:p>
        </p:txBody>
      </p:sp>
      <p:sp>
        <p:nvSpPr>
          <p:cNvPr id="3" name="Espace réservé du contenu 2">
            <a:extLst>
              <a:ext uri="{FF2B5EF4-FFF2-40B4-BE49-F238E27FC236}">
                <a16:creationId xmlns:a16="http://schemas.microsoft.com/office/drawing/2014/main" id="{D166AFBC-52F2-FD74-C51A-CF9552A988A2}"/>
              </a:ext>
            </a:extLst>
          </p:cNvPr>
          <p:cNvSpPr>
            <a:spLocks noGrp="1"/>
          </p:cNvSpPr>
          <p:nvPr>
            <p:ph idx="4294967295"/>
          </p:nvPr>
        </p:nvSpPr>
        <p:spPr>
          <a:xfrm>
            <a:off x="838200" y="2317749"/>
            <a:ext cx="10515600" cy="3859213"/>
          </a:xfrm>
        </p:spPr>
        <p:txBody>
          <a:bodyPr>
            <a:normAutofit/>
          </a:bodyPr>
          <a:lstStyle/>
          <a:p>
            <a:pPr marL="0" indent="0">
              <a:buNone/>
            </a:pPr>
            <a:r>
              <a:rPr lang="fr-FR" dirty="0"/>
              <a:t>Cette bonne santé, si on a la chance de l’avoir, est un bien précieux, il faut en prendre soin pour la conserver longtemps. Les visites régulières chez son médecin permettent parfois de dépister à temps des problèmes de santé « invisibles », pour lesquels on ne ressent aucun symptôme. Cela permet donc de les traiter avant que des complications ne surviennent. Le vieillissement se prépare, mettons toutes les chances de notre côté pour réussir au mieux ce parcours dans </a:t>
            </a:r>
            <a:r>
              <a:rPr lang="fr-FR" dirty="0" err="1"/>
              <a:t>lequelle</a:t>
            </a:r>
            <a:r>
              <a:rPr lang="fr-FR" dirty="0"/>
              <a:t> le médecin traitant est un interlocuteur essentiel.</a:t>
            </a:r>
          </a:p>
        </p:txBody>
      </p:sp>
    </p:spTree>
    <p:extLst>
      <p:ext uri="{BB962C8B-B14F-4D97-AF65-F5344CB8AC3E}">
        <p14:creationId xmlns:p14="http://schemas.microsoft.com/office/powerpoint/2010/main" val="98349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97C143-77CC-366C-4617-80D857A83CBC}"/>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3C8961F7-8BF9-F4FB-097D-1D07BB1F5750}"/>
              </a:ext>
            </a:extLst>
          </p:cNvPr>
          <p:cNvSpPr>
            <a:spLocks noGrp="1"/>
          </p:cNvSpPr>
          <p:nvPr>
            <p:ph type="title" idx="4294967295"/>
          </p:nvPr>
        </p:nvSpPr>
        <p:spPr>
          <a:xfrm>
            <a:off x="838200" y="739775"/>
            <a:ext cx="10515600" cy="1325563"/>
          </a:xfrm>
        </p:spPr>
        <p:txBody>
          <a:bodyPr>
            <a:normAutofit fontScale="90000"/>
          </a:bodyPr>
          <a:lstStyle/>
          <a:p>
            <a:r>
              <a:rPr lang="fr-FR" b="1" dirty="0">
                <a:solidFill>
                  <a:srgbClr val="50B848"/>
                </a:solidFill>
              </a:rPr>
              <a:t>Passé un certain âge, faire de la prévention n’est plus vraiment nécessaire : c’est certainement trop tard.</a:t>
            </a:r>
            <a:endParaRPr lang="fr-FR" dirty="0">
              <a:solidFill>
                <a:srgbClr val="50B848"/>
              </a:solidFill>
            </a:endParaRPr>
          </a:p>
        </p:txBody>
      </p:sp>
      <p:sp>
        <p:nvSpPr>
          <p:cNvPr id="5" name="Rectangle 4">
            <a:extLst>
              <a:ext uri="{FF2B5EF4-FFF2-40B4-BE49-F238E27FC236}">
                <a16:creationId xmlns:a16="http://schemas.microsoft.com/office/drawing/2014/main" id="{3643D984-4A66-9CD0-FF00-863753A893CF}"/>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Rectangle 5">
            <a:extLst>
              <a:ext uri="{FF2B5EF4-FFF2-40B4-BE49-F238E27FC236}">
                <a16:creationId xmlns:a16="http://schemas.microsoft.com/office/drawing/2014/main" id="{FBD5E092-F1F9-7515-A7C3-F3D36D9F3518}"/>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space réservé du contenu 2">
            <a:extLst>
              <a:ext uri="{FF2B5EF4-FFF2-40B4-BE49-F238E27FC236}">
                <a16:creationId xmlns:a16="http://schemas.microsoft.com/office/drawing/2014/main" id="{F2C88EB1-28FF-DF05-1282-2EC4990FAA16}"/>
              </a:ext>
            </a:extLst>
          </p:cNvPr>
          <p:cNvSpPr txBox="1">
            <a:spLocks/>
          </p:cNvSpPr>
          <p:nvPr/>
        </p:nvSpPr>
        <p:spPr>
          <a:xfrm>
            <a:off x="2362200" y="3493015"/>
            <a:ext cx="2051052" cy="83820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sz="4800" b="1">
                <a:solidFill>
                  <a:schemeClr val="bg1"/>
                </a:solidFill>
              </a:rPr>
              <a:t>VRAI</a:t>
            </a:r>
            <a:endParaRPr lang="fr-FR" sz="4800" b="1" dirty="0">
              <a:solidFill>
                <a:schemeClr val="bg1"/>
              </a:solidFill>
            </a:endParaRPr>
          </a:p>
        </p:txBody>
      </p:sp>
      <p:sp>
        <p:nvSpPr>
          <p:cNvPr id="8" name="ZoneTexte 7">
            <a:extLst>
              <a:ext uri="{FF2B5EF4-FFF2-40B4-BE49-F238E27FC236}">
                <a16:creationId xmlns:a16="http://schemas.microsoft.com/office/drawing/2014/main" id="{2F00A138-2651-15DE-055C-D5CC7793985B}"/>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C9C94E44-23E7-8AAA-3C98-D64E35D7210D}"/>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935525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9F92D3-C86D-8733-09BE-087AF484652C}"/>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76C415B2-B5D9-284B-A847-05E0ADC22054}"/>
              </a:ext>
            </a:extLst>
          </p:cNvPr>
          <p:cNvSpPr>
            <a:spLocks noGrp="1"/>
          </p:cNvSpPr>
          <p:nvPr>
            <p:ph type="title" idx="4294967295"/>
          </p:nvPr>
        </p:nvSpPr>
        <p:spPr>
          <a:xfrm>
            <a:off x="838200" y="365125"/>
            <a:ext cx="10515600" cy="1325563"/>
          </a:xfrm>
        </p:spPr>
        <p:txBody>
          <a:bodyPr/>
          <a:lstStyle/>
          <a:p>
            <a:pPr algn="ctr"/>
            <a:r>
              <a:rPr lang="fr-FR" b="1" dirty="0">
                <a:solidFill>
                  <a:srgbClr val="50B848"/>
                </a:solidFill>
              </a:rPr>
              <a:t>FAUX</a:t>
            </a:r>
          </a:p>
        </p:txBody>
      </p:sp>
      <p:sp>
        <p:nvSpPr>
          <p:cNvPr id="3" name="Espace réservé du contenu 2">
            <a:extLst>
              <a:ext uri="{FF2B5EF4-FFF2-40B4-BE49-F238E27FC236}">
                <a16:creationId xmlns:a16="http://schemas.microsoft.com/office/drawing/2014/main" id="{CCDB05D8-45F2-880F-4816-C81A92BD2EC9}"/>
              </a:ext>
            </a:extLst>
          </p:cNvPr>
          <p:cNvSpPr>
            <a:spLocks noGrp="1"/>
          </p:cNvSpPr>
          <p:nvPr>
            <p:ph idx="4294967295"/>
          </p:nvPr>
        </p:nvSpPr>
        <p:spPr>
          <a:xfrm>
            <a:off x="838200" y="1825625"/>
            <a:ext cx="10515600" cy="4351338"/>
          </a:xfrm>
        </p:spPr>
        <p:txBody>
          <a:bodyPr>
            <a:normAutofit/>
          </a:bodyPr>
          <a:lstStyle/>
          <a:p>
            <a:r>
              <a:rPr lang="fr-FR" dirty="0"/>
              <a:t>À tout âge, la prévention est possible et son efficacité a pu être scientifiquement démontrée dans certains domaines :la prévention par l’exercice physique pour lutter contre les maladies cardiovasculaires, le diabète, la dépression et l’anxiété, même à des âges très avancés. Autre exemple : l’arrêt du tabac. Arrêter de fumer a des effets bénéfiques importants et immédiats à tout âge et une étude a montré que l’arrêt du tabac entre 70 et 80 ans diminue la mortalité de 27 %.</a:t>
            </a:r>
          </a:p>
        </p:txBody>
      </p:sp>
    </p:spTree>
    <p:extLst>
      <p:ext uri="{BB962C8B-B14F-4D97-AF65-F5344CB8AC3E}">
        <p14:creationId xmlns:p14="http://schemas.microsoft.com/office/powerpoint/2010/main" val="4067371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6964C3-CD22-5229-AFC9-333B2021E6E1}"/>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C9CA5312-BE9D-307D-ADF7-1AD376F759FC}"/>
              </a:ext>
            </a:extLst>
          </p:cNvPr>
          <p:cNvSpPr>
            <a:spLocks noGrp="1"/>
          </p:cNvSpPr>
          <p:nvPr>
            <p:ph type="title" idx="4294967295"/>
          </p:nvPr>
        </p:nvSpPr>
        <p:spPr>
          <a:xfrm>
            <a:off x="838200" y="365125"/>
            <a:ext cx="10515600" cy="1325563"/>
          </a:xfrm>
        </p:spPr>
        <p:txBody>
          <a:bodyPr>
            <a:normAutofit/>
          </a:bodyPr>
          <a:lstStyle/>
          <a:p>
            <a:r>
              <a:rPr lang="fr-FR" b="1" dirty="0">
                <a:solidFill>
                  <a:srgbClr val="50B848"/>
                </a:solidFill>
              </a:rPr>
              <a:t>Mon médecin traitant a raison de me peser à chaque consultation.</a:t>
            </a:r>
            <a:endParaRPr lang="fr-FR" dirty="0">
              <a:solidFill>
                <a:srgbClr val="50B848"/>
              </a:solidFill>
            </a:endParaRPr>
          </a:p>
        </p:txBody>
      </p:sp>
      <p:sp>
        <p:nvSpPr>
          <p:cNvPr id="4" name="Rectangle 3">
            <a:extLst>
              <a:ext uri="{FF2B5EF4-FFF2-40B4-BE49-F238E27FC236}">
                <a16:creationId xmlns:a16="http://schemas.microsoft.com/office/drawing/2014/main" id="{8EEE316E-FC66-F41B-49E8-24DB97CA8604}"/>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Rectangle 4">
            <a:extLst>
              <a:ext uri="{FF2B5EF4-FFF2-40B4-BE49-F238E27FC236}">
                <a16:creationId xmlns:a16="http://schemas.microsoft.com/office/drawing/2014/main" id="{E14CD7EE-DF8F-CACF-B815-AFD6DF23F772}"/>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space réservé du contenu 2">
            <a:extLst>
              <a:ext uri="{FF2B5EF4-FFF2-40B4-BE49-F238E27FC236}">
                <a16:creationId xmlns:a16="http://schemas.microsoft.com/office/drawing/2014/main" id="{9A584AB5-921C-AEBC-832B-E213ACF1CEBB}"/>
              </a:ext>
            </a:extLst>
          </p:cNvPr>
          <p:cNvSpPr txBox="1">
            <a:spLocks/>
          </p:cNvSpPr>
          <p:nvPr/>
        </p:nvSpPr>
        <p:spPr>
          <a:xfrm>
            <a:off x="2362200" y="3493015"/>
            <a:ext cx="2051052" cy="83820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sz="4800" b="1">
                <a:solidFill>
                  <a:schemeClr val="bg1"/>
                </a:solidFill>
              </a:rPr>
              <a:t>VRAI</a:t>
            </a:r>
            <a:endParaRPr lang="fr-FR" sz="4800" b="1" dirty="0">
              <a:solidFill>
                <a:schemeClr val="bg1"/>
              </a:solidFill>
            </a:endParaRPr>
          </a:p>
        </p:txBody>
      </p:sp>
      <p:sp>
        <p:nvSpPr>
          <p:cNvPr id="7" name="ZoneTexte 6">
            <a:extLst>
              <a:ext uri="{FF2B5EF4-FFF2-40B4-BE49-F238E27FC236}">
                <a16:creationId xmlns:a16="http://schemas.microsoft.com/office/drawing/2014/main" id="{F3BF5E7A-A8A4-056F-35BC-E505F58B47FF}"/>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8" name="ZoneTexte 7">
            <a:extLst>
              <a:ext uri="{FF2B5EF4-FFF2-40B4-BE49-F238E27FC236}">
                <a16:creationId xmlns:a16="http://schemas.microsoft.com/office/drawing/2014/main" id="{DE559716-BC51-405E-9657-B76C738A3C59}"/>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1433496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D97E95-E8B1-CACA-FD21-D2A4F295B1AF}"/>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3C05CFD7-AE38-C899-4BBF-52728EF15776}"/>
              </a:ext>
            </a:extLst>
          </p:cNvPr>
          <p:cNvSpPr>
            <a:spLocks noGrp="1"/>
          </p:cNvSpPr>
          <p:nvPr>
            <p:ph type="title" idx="4294967295"/>
          </p:nvPr>
        </p:nvSpPr>
        <p:spPr>
          <a:xfrm>
            <a:off x="838200" y="365125"/>
            <a:ext cx="10515600" cy="1325563"/>
          </a:xfrm>
        </p:spPr>
        <p:txBody>
          <a:bodyPr/>
          <a:lstStyle/>
          <a:p>
            <a:pPr algn="ctr"/>
            <a:r>
              <a:rPr lang="fr-FR" b="1" dirty="0">
                <a:solidFill>
                  <a:srgbClr val="50B848"/>
                </a:solidFill>
              </a:rPr>
              <a:t>VRAI</a:t>
            </a:r>
          </a:p>
        </p:txBody>
      </p:sp>
      <p:sp>
        <p:nvSpPr>
          <p:cNvPr id="3" name="Espace réservé du contenu 2">
            <a:extLst>
              <a:ext uri="{FF2B5EF4-FFF2-40B4-BE49-F238E27FC236}">
                <a16:creationId xmlns:a16="http://schemas.microsoft.com/office/drawing/2014/main" id="{D4D2CC60-FC68-49A7-65FD-BBC8FA7648BD}"/>
              </a:ext>
            </a:extLst>
          </p:cNvPr>
          <p:cNvSpPr>
            <a:spLocks noGrp="1"/>
          </p:cNvSpPr>
          <p:nvPr>
            <p:ph idx="4294967295"/>
          </p:nvPr>
        </p:nvSpPr>
        <p:spPr>
          <a:xfrm>
            <a:off x="838200" y="1825625"/>
            <a:ext cx="10515600" cy="4351338"/>
          </a:xfrm>
        </p:spPr>
        <p:txBody>
          <a:bodyPr>
            <a:normAutofit/>
          </a:bodyPr>
          <a:lstStyle/>
          <a:p>
            <a:pPr marL="0" indent="0">
              <a:buNone/>
            </a:pPr>
            <a:r>
              <a:rPr lang="fr-FR" dirty="0"/>
              <a:t>En surveillant le poids de ses patients régulièrement, le médecin s’assure qu’ils n’ont pas maigri. Un amaigrissement pourrait indiquer qu’il existe une dénutrition, problème fréquent chez les sujets vieillissants. Et attention ! les personnes en surpoids ou obèses peuvent être dénutries. Le poids n’est pas le seul critère pour diagnostiquer la dénutrition.</a:t>
            </a:r>
          </a:p>
        </p:txBody>
      </p:sp>
    </p:spTree>
    <p:extLst>
      <p:ext uri="{BB962C8B-B14F-4D97-AF65-F5344CB8AC3E}">
        <p14:creationId xmlns:p14="http://schemas.microsoft.com/office/powerpoint/2010/main" val="1077250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513A75-F6EE-D447-2A14-FB92970B3BFC}"/>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7A029805-692E-49D4-4C06-20CC7ED13278}"/>
              </a:ext>
            </a:extLst>
          </p:cNvPr>
          <p:cNvSpPr>
            <a:spLocks noGrp="1"/>
          </p:cNvSpPr>
          <p:nvPr>
            <p:ph type="title" idx="4294967295"/>
          </p:nvPr>
        </p:nvSpPr>
        <p:spPr>
          <a:xfrm>
            <a:off x="838200" y="365125"/>
            <a:ext cx="10515600" cy="1325563"/>
          </a:xfrm>
        </p:spPr>
        <p:txBody>
          <a:bodyPr>
            <a:normAutofit/>
          </a:bodyPr>
          <a:lstStyle/>
          <a:p>
            <a:r>
              <a:rPr lang="fr-FR" b="1" dirty="0">
                <a:solidFill>
                  <a:srgbClr val="50B848"/>
                </a:solidFill>
              </a:rPr>
              <a:t>En vieillissant, je dors moins et moins bien : il me faut sûrement des somnifères.</a:t>
            </a:r>
            <a:endParaRPr lang="fr-FR" dirty="0">
              <a:solidFill>
                <a:srgbClr val="50B848"/>
              </a:solidFill>
            </a:endParaRPr>
          </a:p>
        </p:txBody>
      </p:sp>
      <p:sp>
        <p:nvSpPr>
          <p:cNvPr id="4" name="Rectangle 3">
            <a:extLst>
              <a:ext uri="{FF2B5EF4-FFF2-40B4-BE49-F238E27FC236}">
                <a16:creationId xmlns:a16="http://schemas.microsoft.com/office/drawing/2014/main" id="{1DAD3138-8DA6-1477-AF4E-3B6ACE30DD67}"/>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Rectangle 4">
            <a:extLst>
              <a:ext uri="{FF2B5EF4-FFF2-40B4-BE49-F238E27FC236}">
                <a16:creationId xmlns:a16="http://schemas.microsoft.com/office/drawing/2014/main" id="{7E5092F9-7713-8EC2-0023-BA3B3798CC3F}"/>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space réservé du contenu 2">
            <a:extLst>
              <a:ext uri="{FF2B5EF4-FFF2-40B4-BE49-F238E27FC236}">
                <a16:creationId xmlns:a16="http://schemas.microsoft.com/office/drawing/2014/main" id="{947F9029-83D9-6EE6-3CC8-B1C9A3A9E621}"/>
              </a:ext>
            </a:extLst>
          </p:cNvPr>
          <p:cNvSpPr txBox="1">
            <a:spLocks/>
          </p:cNvSpPr>
          <p:nvPr/>
        </p:nvSpPr>
        <p:spPr>
          <a:xfrm>
            <a:off x="2362200" y="3493015"/>
            <a:ext cx="2051052" cy="83820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sz="4800" b="1">
                <a:solidFill>
                  <a:schemeClr val="bg1"/>
                </a:solidFill>
              </a:rPr>
              <a:t>VRAI</a:t>
            </a:r>
            <a:endParaRPr lang="fr-FR" sz="4800" b="1" dirty="0">
              <a:solidFill>
                <a:schemeClr val="bg1"/>
              </a:solidFill>
            </a:endParaRPr>
          </a:p>
        </p:txBody>
      </p:sp>
      <p:sp>
        <p:nvSpPr>
          <p:cNvPr id="7" name="ZoneTexte 6">
            <a:extLst>
              <a:ext uri="{FF2B5EF4-FFF2-40B4-BE49-F238E27FC236}">
                <a16:creationId xmlns:a16="http://schemas.microsoft.com/office/drawing/2014/main" id="{18FE00FC-3B19-EEBA-EA9A-FE417EDB58EB}"/>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8" name="ZoneTexte 7">
            <a:extLst>
              <a:ext uri="{FF2B5EF4-FFF2-40B4-BE49-F238E27FC236}">
                <a16:creationId xmlns:a16="http://schemas.microsoft.com/office/drawing/2014/main" id="{563B55FB-F5AF-D13D-591D-0830F0CE6AD1}"/>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1357797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EF7C91-C314-D182-5AB1-BAC814F78183}"/>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655034A7-7312-452B-ADEA-B36C1D2A2249}"/>
              </a:ext>
            </a:extLst>
          </p:cNvPr>
          <p:cNvSpPr>
            <a:spLocks noGrp="1"/>
          </p:cNvSpPr>
          <p:nvPr>
            <p:ph type="title" idx="4294967295"/>
          </p:nvPr>
        </p:nvSpPr>
        <p:spPr>
          <a:xfrm>
            <a:off x="838200" y="365125"/>
            <a:ext cx="10515600" cy="1325563"/>
          </a:xfrm>
        </p:spPr>
        <p:txBody>
          <a:bodyPr/>
          <a:lstStyle/>
          <a:p>
            <a:pPr algn="ctr"/>
            <a:r>
              <a:rPr lang="fr-FR" b="1" dirty="0">
                <a:solidFill>
                  <a:srgbClr val="50B848"/>
                </a:solidFill>
              </a:rPr>
              <a:t>FAUX</a:t>
            </a:r>
          </a:p>
        </p:txBody>
      </p:sp>
      <p:sp>
        <p:nvSpPr>
          <p:cNvPr id="3" name="Espace réservé du contenu 2">
            <a:extLst>
              <a:ext uri="{FF2B5EF4-FFF2-40B4-BE49-F238E27FC236}">
                <a16:creationId xmlns:a16="http://schemas.microsoft.com/office/drawing/2014/main" id="{6CD5C954-9DA0-AE8B-8F5D-D17ABB4982A8}"/>
              </a:ext>
            </a:extLst>
          </p:cNvPr>
          <p:cNvSpPr>
            <a:spLocks noGrp="1"/>
          </p:cNvSpPr>
          <p:nvPr>
            <p:ph idx="4294967295"/>
          </p:nvPr>
        </p:nvSpPr>
        <p:spPr>
          <a:xfrm>
            <a:off x="838200" y="1825625"/>
            <a:ext cx="10515600" cy="4351338"/>
          </a:xfrm>
        </p:spPr>
        <p:txBody>
          <a:bodyPr>
            <a:normAutofit fontScale="92500" lnSpcReduction="10000"/>
          </a:bodyPr>
          <a:lstStyle/>
          <a:p>
            <a:pPr marL="0" indent="0">
              <a:buNone/>
            </a:pPr>
            <a:r>
              <a:rPr lang="fr-FR" dirty="0"/>
              <a:t>Avec l’âge, le sommeil, comme d’autres aspects de la santé, change : il devient plus léger, s’endormir prend plus de temps sans qu’il ne s’agisse d’insomnie et il arrive couramment de se réveiller plusieurs fois dans la nuit. Cela peut donner la sensation d’un sommeil moins satisfaisant et moins récupérateur. En parallèle, nos habitudes de vie changent aussi : on se couche plus tôt, les activités diminuent et l’activité physique est moins intense, ce qui peut avoir un effet sur le sommeil. Le recours aux médicaments pour dormir n’est pas nécessaire dans bien des cas et une adaptation du rythme de vie pourra permettre une amélioration du sommeil. En parler avec son médecin est important pour savoir comment améliorer les choses, car avant de penser à un traitement, des règles d’hygiène de vie peuvent être de bonnes solutions.</a:t>
            </a:r>
          </a:p>
        </p:txBody>
      </p:sp>
    </p:spTree>
    <p:extLst>
      <p:ext uri="{BB962C8B-B14F-4D97-AF65-F5344CB8AC3E}">
        <p14:creationId xmlns:p14="http://schemas.microsoft.com/office/powerpoint/2010/main" val="92663690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J’adapte mon alimentation" id="{698D02E8-FB1F-4149-B1EC-847A7E9790B6}" vid="{3F55780D-87C1-4F95-AF83-605CED270636}"/>
    </a:ext>
  </a:extLst>
</a:theme>
</file>

<file path=docProps/app.xml><?xml version="1.0" encoding="utf-8"?>
<Properties xmlns="http://schemas.openxmlformats.org/officeDocument/2006/extended-properties" xmlns:vt="http://schemas.openxmlformats.org/officeDocument/2006/docPropsVTypes">
  <Template>J’adapte mon alimentation</Template>
  <TotalTime>0</TotalTime>
  <Words>1355</Words>
  <Application>Microsoft Office PowerPoint</Application>
  <PresentationFormat>Grand écran</PresentationFormat>
  <Paragraphs>69</Paragraphs>
  <Slides>23</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23</vt:i4>
      </vt:variant>
    </vt:vector>
  </HeadingPairs>
  <TitlesOfParts>
    <vt:vector size="27" baseType="lpstr">
      <vt:lpstr>Aptos</vt:lpstr>
      <vt:lpstr>Aptos Display</vt:lpstr>
      <vt:lpstr>Arial</vt:lpstr>
      <vt:lpstr>Thème Office</vt:lpstr>
      <vt:lpstr>Je prends soin de ma santé</vt:lpstr>
      <vt:lpstr>Quand on est en bonne santé, il ne sert à rien d’aller tous les ans chez le médecin.</vt:lpstr>
      <vt:lpstr>FAUX</vt:lpstr>
      <vt:lpstr>Passé un certain âge, faire de la prévention n’est plus vraiment nécessaire : c’est certainement trop tard.</vt:lpstr>
      <vt:lpstr>FAUX</vt:lpstr>
      <vt:lpstr>Mon médecin traitant a raison de me peser à chaque consultation.</vt:lpstr>
      <vt:lpstr>VRAI</vt:lpstr>
      <vt:lpstr>En vieillissant, je dors moins et moins bien : il me faut sûrement des somnifères.</vt:lpstr>
      <vt:lpstr>FAUX</vt:lpstr>
      <vt:lpstr>Un bilan sanguin tous les ans est un bon rythme pour les personnes qui vieillissement.</vt:lpstr>
      <vt:lpstr>VRAI</vt:lpstr>
      <vt:lpstr>Conseiller de l’exercice physique aux personnes, même très âgées, est important.</vt:lpstr>
      <vt:lpstr>VRAI</vt:lpstr>
      <vt:lpstr>Prendre des médicaments sans avoir consulté de professionnel de santé n’est pas dangereux.</vt:lpstr>
      <vt:lpstr>FAUX</vt:lpstr>
      <vt:lpstr>Si je suis inquiet(e) pour ma mémoire, mon médecin peut me faire passer quelques tests rapides.</vt:lpstr>
      <vt:lpstr>VRAI</vt:lpstr>
      <vt:lpstr>Les vaccins sont importants chez les enfants, mais ne sont plus nécessaires quand on est âgé(e).</vt:lpstr>
      <vt:lpstr>FAUX</vt:lpstr>
      <vt:lpstr>Je vois un cardiologue, un rhumatologue, un pneumologue (et peut-être d’autres encore) : le rôle de mon médecin traitant reste très important.</vt:lpstr>
      <vt:lpstr>VRAI</vt:lpstr>
      <vt:lpstr>Après une hospitalisation, il est recommandé d’aller rapidement revoir son médecin traitant.</vt:lpstr>
      <vt:lpstr>VRAI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Alix FOURNIER</dc:creator>
  <cp:lastModifiedBy>Alix FOURNIER</cp:lastModifiedBy>
  <cp:revision>1</cp:revision>
  <dcterms:created xsi:type="dcterms:W3CDTF">2025-07-22T13:51:27Z</dcterms:created>
  <dcterms:modified xsi:type="dcterms:W3CDTF">2025-07-22T13:51:55Z</dcterms:modified>
</cp:coreProperties>
</file>