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B8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660"/>
  </p:normalViewPr>
  <p:slideViewPr>
    <p:cSldViewPr snapToGrid="0">
      <p:cViewPr varScale="1">
        <p:scale>
          <a:sx n="105" d="100"/>
          <a:sy n="105"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2BA4AC-80AA-73D4-886B-F6172E10274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EAD2DF3-078F-CD62-64CA-AB4843CABC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6F01FAA-C1B4-7B3A-7EC0-40F33F28BE17}"/>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06789016-1ECD-A87D-592C-DEF61EB4802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99243AB-C65B-AC5E-A58D-AB1446E7CEFD}"/>
              </a:ext>
            </a:extLst>
          </p:cNvPr>
          <p:cNvSpPr>
            <a:spLocks noGrp="1"/>
          </p:cNvSpPr>
          <p:nvPr>
            <p:ph type="sldNum" sz="quarter" idx="12"/>
          </p:nvPr>
        </p:nvSpPr>
        <p:spPr/>
        <p:txBody>
          <a:bodyPr/>
          <a:lstStyle/>
          <a:p>
            <a:fld id="{D52B1493-F57F-4A1D-8ADA-1D0B2CF289CC}" type="slidenum">
              <a:rPr lang="fr-FR" smtClean="0"/>
              <a:t>‹N°›</a:t>
            </a:fld>
            <a:endParaRPr lang="fr-FR"/>
          </a:p>
        </p:txBody>
      </p:sp>
      <p:sp>
        <p:nvSpPr>
          <p:cNvPr id="7" name="Rectangle 6">
            <a:extLst>
              <a:ext uri="{FF2B5EF4-FFF2-40B4-BE49-F238E27FC236}">
                <a16:creationId xmlns:a16="http://schemas.microsoft.com/office/drawing/2014/main" id="{187ECBAA-B2B0-5701-CAEB-26C19E0EEA6F}"/>
              </a:ext>
            </a:extLst>
          </p:cNvPr>
          <p:cNvSpPr/>
          <p:nvPr userDrawn="1"/>
        </p:nvSpPr>
        <p:spPr>
          <a:xfrm>
            <a:off x="0" y="0"/>
            <a:ext cx="12192000" cy="6858000"/>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descr="Une image contenant texte, Police, Graphique, logo&#10;&#10;Le contenu généré par l’IA peut être incorrect.">
            <a:extLst>
              <a:ext uri="{FF2B5EF4-FFF2-40B4-BE49-F238E27FC236}">
                <a16:creationId xmlns:a16="http://schemas.microsoft.com/office/drawing/2014/main" id="{D5BB5F2F-911B-1721-A3EA-024EC77C1F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19941" y="431736"/>
            <a:ext cx="3853355" cy="1168463"/>
          </a:xfrm>
          <a:prstGeom prst="rect">
            <a:avLst/>
          </a:prstGeom>
        </p:spPr>
      </p:pic>
      <p:pic>
        <p:nvPicPr>
          <p:cNvPr id="11" name="Image 10" descr="Une image contenant Police, Graphique, logo, symbole&#10;&#10;Le contenu généré par l’IA peut être incorrect.">
            <a:extLst>
              <a:ext uri="{FF2B5EF4-FFF2-40B4-BE49-F238E27FC236}">
                <a16:creationId xmlns:a16="http://schemas.microsoft.com/office/drawing/2014/main" id="{29B520AB-77B6-3378-A199-101DCD414EB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18706" y="570823"/>
            <a:ext cx="2518240" cy="1168463"/>
          </a:xfrm>
          <a:prstGeom prst="rect">
            <a:avLst/>
          </a:prstGeom>
        </p:spPr>
      </p:pic>
    </p:spTree>
    <p:extLst>
      <p:ext uri="{BB962C8B-B14F-4D97-AF65-F5344CB8AC3E}">
        <p14:creationId xmlns:p14="http://schemas.microsoft.com/office/powerpoint/2010/main" val="3835839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816546-DE82-DB2E-2959-2920F8A34FA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FFFC479-ED8A-F4FD-C46E-24EC7C67001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E4F1E9E-C3D7-EA33-5DFF-A99F852E8EEB}"/>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90AF1D0C-0571-6ADC-C439-07B4421D5A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000E054-85BE-D89B-694C-91E016ABCDF4}"/>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2514891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98AAA43-5067-8BF5-AF54-D6E8EEC3DD5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9A5631E-D5BD-B22A-B39F-4F588FFF362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7CD4964-B6CD-A823-8F52-73362811B676}"/>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05D5B5A0-7F89-4C6A-B14F-CACA0F86CB3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A9F6A26-C8BF-3203-8618-4DE7BD409B58}"/>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925936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D4472E-5BA4-C92A-36C6-F27CD4F3EB1F}"/>
              </a:ext>
            </a:extLst>
          </p:cNvPr>
          <p:cNvSpPr/>
          <p:nvPr userDrawn="1"/>
        </p:nvSpPr>
        <p:spPr>
          <a:xfrm>
            <a:off x="0" y="6286500"/>
            <a:ext cx="12192000" cy="571500"/>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descr="Une image contenant texte, Police, Graphique, logo&#10;&#10;Le contenu généré par l’IA peut être incorrect.">
            <a:extLst>
              <a:ext uri="{FF2B5EF4-FFF2-40B4-BE49-F238E27FC236}">
                <a16:creationId xmlns:a16="http://schemas.microsoft.com/office/drawing/2014/main" id="{4E483FA3-483F-005C-03EC-39FD5F71DA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5684" y="6356043"/>
            <a:ext cx="1426011" cy="432413"/>
          </a:xfrm>
          <a:prstGeom prst="rect">
            <a:avLst/>
          </a:prstGeom>
        </p:spPr>
      </p:pic>
      <p:pic>
        <p:nvPicPr>
          <p:cNvPr id="11" name="Image 10" descr="Une image contenant Police, Graphique, logo, symbole&#10;&#10;Le contenu généré par l’IA peut être incorrect.">
            <a:extLst>
              <a:ext uri="{FF2B5EF4-FFF2-40B4-BE49-F238E27FC236}">
                <a16:creationId xmlns:a16="http://schemas.microsoft.com/office/drawing/2014/main" id="{6BA91D2B-1135-9CBF-F76A-2A76F49963F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8220" y="6362086"/>
            <a:ext cx="931925" cy="432413"/>
          </a:xfrm>
          <a:prstGeom prst="rect">
            <a:avLst/>
          </a:prstGeom>
        </p:spPr>
      </p:pic>
    </p:spTree>
    <p:extLst>
      <p:ext uri="{BB962C8B-B14F-4D97-AF65-F5344CB8AC3E}">
        <p14:creationId xmlns:p14="http://schemas.microsoft.com/office/powerpoint/2010/main" val="2126080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B3CB9D-7E73-A6F9-37B9-204B92847FF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39CC611-1A06-8A3A-8D48-4371DD4AF47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4E76C12-F4F5-02F0-7D00-2F7F367106CD}"/>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5EEA6154-29BE-95E9-EE94-B78821CCC5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7661533-5780-1BEE-1E3B-B798D7171C51}"/>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2044328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874784-D6BA-C4D1-1F53-8A6D319CE83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9CA603E-1714-AEFD-30D8-93DEFA22465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3965A08-763B-8883-4224-7203B6D573E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64626A5-D616-AFD9-C869-4DCBFCAB3B73}"/>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6" name="Espace réservé du pied de page 5">
            <a:extLst>
              <a:ext uri="{FF2B5EF4-FFF2-40B4-BE49-F238E27FC236}">
                <a16:creationId xmlns:a16="http://schemas.microsoft.com/office/drawing/2014/main" id="{2B5F4DB2-70D8-E82B-14D8-04A088C11D6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0FE8DB1-5B17-8BDA-D2A4-9FC271FD7315}"/>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60424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641BA-702E-0622-04A9-7C148866455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6801857-D29C-7F01-F697-406CEA6A49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627C069-8DB0-2026-7497-28ED328916F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97AE7B7-35CB-BEE5-41C5-E8B66F4EDA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3686F5A-BA1F-C4CD-5C0E-5C50040CFBE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B0DA5DE-31FD-350E-BAB0-56B6E72F237E}"/>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8" name="Espace réservé du pied de page 7">
            <a:extLst>
              <a:ext uri="{FF2B5EF4-FFF2-40B4-BE49-F238E27FC236}">
                <a16:creationId xmlns:a16="http://schemas.microsoft.com/office/drawing/2014/main" id="{4FFCA858-1CCB-F477-9875-DDAC7C41ABE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96F4080-659B-A868-EC40-A0A3E7848F3A}"/>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64858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827E30-A61C-E456-5F78-3B4DD72EAEB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EB6B4F0-1626-9256-7F53-B15A6ACD7E42}"/>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4" name="Espace réservé du pied de page 3">
            <a:extLst>
              <a:ext uri="{FF2B5EF4-FFF2-40B4-BE49-F238E27FC236}">
                <a16:creationId xmlns:a16="http://schemas.microsoft.com/office/drawing/2014/main" id="{62F29195-EED2-5443-A0F2-0413C9B3E3A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57D20FA-71C4-EA36-8EB5-A3B2B4AEBF80}"/>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866141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C5126D3-D8BF-E0CC-81C0-EE95D379571B}"/>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3" name="Espace réservé du pied de page 2">
            <a:extLst>
              <a:ext uri="{FF2B5EF4-FFF2-40B4-BE49-F238E27FC236}">
                <a16:creationId xmlns:a16="http://schemas.microsoft.com/office/drawing/2014/main" id="{81AEEC75-4FE6-F6B7-0C56-13A06845C3D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D6927E3-AF75-CEAE-66C0-653608A9A2B4}"/>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3771724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41CA5B-06A9-6C5E-9F77-E43F7E1C32E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3F2465A-A80A-7EEF-C123-82D4DF12E6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25C605A-35DC-6117-03D5-DC2F8B0F14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4EBE0C6-9BF2-F753-D9CA-8BE424702D64}"/>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6" name="Espace réservé du pied de page 5">
            <a:extLst>
              <a:ext uri="{FF2B5EF4-FFF2-40B4-BE49-F238E27FC236}">
                <a16:creationId xmlns:a16="http://schemas.microsoft.com/office/drawing/2014/main" id="{8857E493-E2FC-D466-D5B1-48ADA693566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501803B-E036-6013-9461-32D8FE2A62E7}"/>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3370099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B42E42-EB68-3E83-8B3F-2396B5EA90B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43197F6-BC7C-6171-754E-DA9FBF7858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D24C915-AE76-B0A6-3A8E-BA6577D275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2380CFE-2AE9-B810-89D9-AFC28D06526C}"/>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6" name="Espace réservé du pied de page 5">
            <a:extLst>
              <a:ext uri="{FF2B5EF4-FFF2-40B4-BE49-F238E27FC236}">
                <a16:creationId xmlns:a16="http://schemas.microsoft.com/office/drawing/2014/main" id="{8F197B30-3466-C1EE-6BF9-BADEF674BFA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6AFCD84-814D-6E42-567B-8F5ABF896108}"/>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198609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689F2EB-50DD-6160-F904-E3624A1A16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73E76F6-E7F1-425C-C920-62E67E1DFE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17CB253-86E8-373E-3D36-9F5E547B1B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9A7E2D5B-46B8-D264-2DC2-5599E34526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C78548C-0545-F4EE-5951-8087378C43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52B1493-F57F-4A1D-8ADA-1D0B2CF289CC}" type="slidenum">
              <a:rPr lang="fr-FR" smtClean="0"/>
              <a:t>‹N°›</a:t>
            </a:fld>
            <a:endParaRPr lang="fr-FR"/>
          </a:p>
        </p:txBody>
      </p:sp>
    </p:spTree>
    <p:extLst>
      <p:ext uri="{BB962C8B-B14F-4D97-AF65-F5344CB8AC3E}">
        <p14:creationId xmlns:p14="http://schemas.microsoft.com/office/powerpoint/2010/main" val="6420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C58A7E-6708-C4B8-1886-42763CCDFF9C}"/>
              </a:ext>
            </a:extLst>
          </p:cNvPr>
          <p:cNvSpPr>
            <a:spLocks noGrp="1"/>
          </p:cNvSpPr>
          <p:nvPr>
            <p:ph type="ctrTitle"/>
          </p:nvPr>
        </p:nvSpPr>
        <p:spPr>
          <a:xfrm>
            <a:off x="1524000" y="1319213"/>
            <a:ext cx="9144000" cy="2387600"/>
          </a:xfrm>
        </p:spPr>
        <p:txBody>
          <a:bodyPr/>
          <a:lstStyle/>
          <a:p>
            <a:r>
              <a:rPr lang="fr-FR" b="1" dirty="0">
                <a:solidFill>
                  <a:schemeClr val="bg1"/>
                </a:solidFill>
              </a:rPr>
              <a:t>J’évite </a:t>
            </a:r>
            <a:r>
              <a:rPr lang="fr-FR" b="1">
                <a:solidFill>
                  <a:schemeClr val="bg1"/>
                </a:solidFill>
              </a:rPr>
              <a:t>les chutes</a:t>
            </a:r>
            <a:endParaRPr lang="fr-FR" dirty="0">
              <a:solidFill>
                <a:schemeClr val="bg1"/>
              </a:solidFill>
            </a:endParaRPr>
          </a:p>
        </p:txBody>
      </p:sp>
      <p:sp>
        <p:nvSpPr>
          <p:cNvPr id="3" name="Sous-titre 2">
            <a:extLst>
              <a:ext uri="{FF2B5EF4-FFF2-40B4-BE49-F238E27FC236}">
                <a16:creationId xmlns:a16="http://schemas.microsoft.com/office/drawing/2014/main" id="{36499FE2-21BF-F31D-675E-8D17E88379EC}"/>
              </a:ext>
            </a:extLst>
          </p:cNvPr>
          <p:cNvSpPr>
            <a:spLocks noGrp="1"/>
          </p:cNvSpPr>
          <p:nvPr>
            <p:ph type="subTitle" idx="1"/>
          </p:nvPr>
        </p:nvSpPr>
        <p:spPr>
          <a:xfrm>
            <a:off x="1524000" y="3798888"/>
            <a:ext cx="9144000" cy="1655762"/>
          </a:xfrm>
        </p:spPr>
        <p:txBody>
          <a:bodyPr/>
          <a:lstStyle/>
          <a:p>
            <a:r>
              <a:rPr lang="fr-FR" dirty="0">
                <a:solidFill>
                  <a:schemeClr val="bg1"/>
                </a:solidFill>
              </a:rPr>
              <a:t>Quiz </a:t>
            </a:r>
            <a:r>
              <a:rPr lang="fr-FR" dirty="0" err="1">
                <a:solidFill>
                  <a:schemeClr val="bg1"/>
                </a:solidFill>
              </a:rPr>
              <a:t>solid’age</a:t>
            </a:r>
            <a:endParaRPr lang="fr-FR" dirty="0">
              <a:solidFill>
                <a:schemeClr val="bg1"/>
              </a:solidFill>
            </a:endParaRPr>
          </a:p>
        </p:txBody>
      </p:sp>
      <p:sp>
        <p:nvSpPr>
          <p:cNvPr id="4" name="ZoneTexte 3">
            <a:extLst>
              <a:ext uri="{FF2B5EF4-FFF2-40B4-BE49-F238E27FC236}">
                <a16:creationId xmlns:a16="http://schemas.microsoft.com/office/drawing/2014/main" id="{ECE55024-E892-8789-0CC2-CA997A7CC0D3}"/>
              </a:ext>
            </a:extLst>
          </p:cNvPr>
          <p:cNvSpPr txBox="1"/>
          <p:nvPr/>
        </p:nvSpPr>
        <p:spPr>
          <a:xfrm>
            <a:off x="4350048" y="6204419"/>
            <a:ext cx="3491904" cy="374351"/>
          </a:xfrm>
          <a:prstGeom prst="rect">
            <a:avLst/>
          </a:prstGeom>
          <a:noFill/>
        </p:spPr>
        <p:txBody>
          <a:bodyPr wrap="square" rtlCol="0">
            <a:spAutoFit/>
          </a:bodyPr>
          <a:lstStyle/>
          <a:p>
            <a:pPr algn="ctr"/>
            <a:r>
              <a:rPr lang="fr-FR" dirty="0">
                <a:solidFill>
                  <a:schemeClr val="bg1"/>
                </a:solidFill>
              </a:rPr>
              <a:t>Prévention – Logement</a:t>
            </a:r>
          </a:p>
        </p:txBody>
      </p:sp>
    </p:spTree>
    <p:extLst>
      <p:ext uri="{BB962C8B-B14F-4D97-AF65-F5344CB8AC3E}">
        <p14:creationId xmlns:p14="http://schemas.microsoft.com/office/powerpoint/2010/main" val="193984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039A9-776B-A265-DD89-4A0CAD9CEBEC}"/>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92725B36-761A-B1B7-AF6B-F93680F0201E}"/>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6AC0FD53-31B2-5B37-C5C5-C78C50EFFCA5}"/>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C98B8B70-5762-B737-7F06-9679090C38D0}"/>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Après une première chute, le risque d’en faire d’autres augmente.</a:t>
            </a:r>
          </a:p>
        </p:txBody>
      </p:sp>
      <p:sp>
        <p:nvSpPr>
          <p:cNvPr id="3" name="Espace réservé du contenu 2">
            <a:extLst>
              <a:ext uri="{FF2B5EF4-FFF2-40B4-BE49-F238E27FC236}">
                <a16:creationId xmlns:a16="http://schemas.microsoft.com/office/drawing/2014/main" id="{8A686603-2BFB-7EC4-7273-E2D7F9BB2DF7}"/>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0489FD0B-0502-8591-36F9-41931B223813}"/>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89B0D4DE-7DD1-A6E8-63EF-4950ED11D1DC}"/>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250005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EFB091-7C93-195E-12B2-BFBF474029A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4542B66-7B3E-005F-3156-A8992E80FDE9}"/>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C1218BAA-F447-7D50-4802-71F9227516EB}"/>
              </a:ext>
            </a:extLst>
          </p:cNvPr>
          <p:cNvSpPr>
            <a:spLocks noGrp="1"/>
          </p:cNvSpPr>
          <p:nvPr>
            <p:ph idx="4294967295"/>
          </p:nvPr>
        </p:nvSpPr>
        <p:spPr>
          <a:xfrm>
            <a:off x="838200" y="2317749"/>
            <a:ext cx="10515600" cy="3859213"/>
          </a:xfrm>
        </p:spPr>
        <p:txBody>
          <a:bodyPr>
            <a:normAutofit/>
          </a:bodyPr>
          <a:lstStyle/>
          <a:p>
            <a:pPr marL="0" indent="0">
              <a:buNone/>
            </a:pPr>
            <a:r>
              <a:rPr lang="fr-FR" dirty="0"/>
              <a:t>À partir de 60 ans, lorsque l’on fait une chute, le risque d’en faire d’autres est plus important. Concrètement, le risque de rechuter est multiplié par 20 après la première chute.</a:t>
            </a:r>
          </a:p>
        </p:txBody>
      </p:sp>
    </p:spTree>
    <p:extLst>
      <p:ext uri="{BB962C8B-B14F-4D97-AF65-F5344CB8AC3E}">
        <p14:creationId xmlns:p14="http://schemas.microsoft.com/office/powerpoint/2010/main" val="2156872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5D7B7-99DC-4537-0A11-060F9B9AAFE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CB6A2B34-7BAE-EE0B-E59F-7961F816B32F}"/>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8B18B0F7-D484-B113-48D1-354DE2A09554}"/>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2238718C-7FA1-1A1F-C3D4-C4D5ED608A4B}"/>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Il existe certains signes qui indiquent que l’on a un risque de tomber.</a:t>
            </a:r>
          </a:p>
        </p:txBody>
      </p:sp>
      <p:sp>
        <p:nvSpPr>
          <p:cNvPr id="3" name="Espace réservé du contenu 2">
            <a:extLst>
              <a:ext uri="{FF2B5EF4-FFF2-40B4-BE49-F238E27FC236}">
                <a16:creationId xmlns:a16="http://schemas.microsoft.com/office/drawing/2014/main" id="{A12EE61F-CB37-2C71-15E4-D522B1E17746}"/>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C7EEAE60-21F6-15A8-9BB6-D322605C9CAA}"/>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C0382ABD-C1B5-E82B-BBF8-CE0E5FB955E2}"/>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794762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E62DC-1E45-12EA-1423-F3BDEDAAD16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2A3E0C3-C11D-2412-5DDB-3289065B752D}"/>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AA81BBA0-4DBD-509A-D537-4900867B56FC}"/>
              </a:ext>
            </a:extLst>
          </p:cNvPr>
          <p:cNvSpPr>
            <a:spLocks noGrp="1"/>
          </p:cNvSpPr>
          <p:nvPr>
            <p:ph idx="4294967295"/>
          </p:nvPr>
        </p:nvSpPr>
        <p:spPr>
          <a:xfrm>
            <a:off x="838200" y="2317749"/>
            <a:ext cx="10515600" cy="3859213"/>
          </a:xfrm>
        </p:spPr>
        <p:txBody>
          <a:bodyPr>
            <a:normAutofit/>
          </a:bodyPr>
          <a:lstStyle/>
          <a:p>
            <a:pPr marL="0" indent="0">
              <a:buNone/>
            </a:pPr>
            <a:r>
              <a:rPr lang="fr-FR" dirty="0"/>
              <a:t>Certains accidents sont évidemment imprévisibles. Toutefois, il existe des signes d’alerte auxquels il faut être attentif, car ils peuvent indiquer qu’il y a un risque à plus ou moins court terme</a:t>
            </a:r>
          </a:p>
        </p:txBody>
      </p:sp>
    </p:spTree>
    <p:extLst>
      <p:ext uri="{BB962C8B-B14F-4D97-AF65-F5344CB8AC3E}">
        <p14:creationId xmlns:p14="http://schemas.microsoft.com/office/powerpoint/2010/main" val="4050387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F2AE37-4BF9-1246-F774-37E8869CCAD1}"/>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E9453337-1AE6-746C-8101-3A5C7194627C}"/>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A3D5F1D8-FDB0-F068-29C0-5C7EDE2F840B}"/>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33A778DE-29DD-AD41-33AE-69CB1819FEB5}"/>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Faire une chute c’est aussi risquer de ne pas pouvoir se relever.</a:t>
            </a:r>
          </a:p>
        </p:txBody>
      </p:sp>
      <p:sp>
        <p:nvSpPr>
          <p:cNvPr id="3" name="Espace réservé du contenu 2">
            <a:extLst>
              <a:ext uri="{FF2B5EF4-FFF2-40B4-BE49-F238E27FC236}">
                <a16:creationId xmlns:a16="http://schemas.microsoft.com/office/drawing/2014/main" id="{CB2ECDA5-97F0-DE62-AFD8-55D1DEE04C48}"/>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71692694-BCD5-453F-25B7-D3765D4B5274}"/>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847CF783-0BB3-0AAA-CAC1-FC1D07610780}"/>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357714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12EC63-D6D6-0E9A-F363-B9D0EA2F317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1C32C1C-B06E-3098-7BA8-C9425C719022}"/>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E6056B83-27FA-F5BB-F68B-266BB9B7FBEA}"/>
              </a:ext>
            </a:extLst>
          </p:cNvPr>
          <p:cNvSpPr>
            <a:spLocks noGrp="1"/>
          </p:cNvSpPr>
          <p:nvPr>
            <p:ph idx="4294967295"/>
          </p:nvPr>
        </p:nvSpPr>
        <p:spPr>
          <a:xfrm>
            <a:off x="838200" y="2317749"/>
            <a:ext cx="10515600" cy="3859213"/>
          </a:xfrm>
        </p:spPr>
        <p:txBody>
          <a:bodyPr>
            <a:normAutofit/>
          </a:bodyPr>
          <a:lstStyle/>
          <a:p>
            <a:pPr marL="0" indent="0">
              <a:buNone/>
            </a:pPr>
            <a:r>
              <a:rPr lang="fr-FR" dirty="0"/>
              <a:t>Lorsqu’une personne vit seule à domicile, et en fonction des circonstances et surtout des conséquences de la chute, elle risque de rester longtemps au sol, soit parce qu’elle ne parvient pas à se relever, soit parce qu’elle a perdu connaissance. Il est donc primordial de connaître les bonnes méthodes pour se relever seul, de pouvoir alerter et appeler les secours. Il existe également des systèmes pour détecter les chutes.</a:t>
            </a:r>
          </a:p>
        </p:txBody>
      </p:sp>
    </p:spTree>
    <p:extLst>
      <p:ext uri="{BB962C8B-B14F-4D97-AF65-F5344CB8AC3E}">
        <p14:creationId xmlns:p14="http://schemas.microsoft.com/office/powerpoint/2010/main" val="25808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30634D-0C6A-C805-0A7B-CBDB84EBF07D}"/>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8D72DF61-763E-6BAF-49A3-8B4039322B72}"/>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C5F42134-0127-B88A-9411-2DF9C525D85E}"/>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26932A04-45F6-6824-BD7D-DFD753F08FF3}"/>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Le risque de chute peut être lié à des problèmes dentaires.</a:t>
            </a:r>
          </a:p>
        </p:txBody>
      </p:sp>
      <p:sp>
        <p:nvSpPr>
          <p:cNvPr id="3" name="Espace réservé du contenu 2">
            <a:extLst>
              <a:ext uri="{FF2B5EF4-FFF2-40B4-BE49-F238E27FC236}">
                <a16:creationId xmlns:a16="http://schemas.microsoft.com/office/drawing/2014/main" id="{30D8E20C-E26E-94ED-920F-5FFF2CF51030}"/>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22F7B351-071E-3F75-C993-1EC55386E403}"/>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CF830DB8-88EB-D61A-2236-E2890CE5F611}"/>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327397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B88FE-5339-9427-B2FE-CD4F3EEFF36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BA4D454-45AB-626C-B322-90F41D8C7F07}"/>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0DDEAA4F-FAE5-DC2C-5813-883D9035A9C8}"/>
              </a:ext>
            </a:extLst>
          </p:cNvPr>
          <p:cNvSpPr>
            <a:spLocks noGrp="1"/>
          </p:cNvSpPr>
          <p:nvPr>
            <p:ph idx="4294967295"/>
          </p:nvPr>
        </p:nvSpPr>
        <p:spPr>
          <a:xfrm>
            <a:off x="838200" y="2317749"/>
            <a:ext cx="10515600" cy="3859213"/>
          </a:xfrm>
        </p:spPr>
        <p:txBody>
          <a:bodyPr>
            <a:normAutofit/>
          </a:bodyPr>
          <a:lstStyle/>
          <a:p>
            <a:pPr marL="0" indent="0">
              <a:buNone/>
            </a:pPr>
            <a:r>
              <a:rPr lang="fr-FR" dirty="0"/>
              <a:t>Les problèmes bucco-dentaires (comme les difficultés à mâcher correctement ou des dents manquantes par exemple) sont associés à un risque de dénutrition. Cette dernière conduit un risque plus élevé de chute.</a:t>
            </a:r>
          </a:p>
          <a:p>
            <a:pPr marL="0" indent="0">
              <a:buNone/>
            </a:pPr>
            <a:br>
              <a:rPr lang="fr-FR" dirty="0"/>
            </a:br>
            <a:endParaRPr lang="fr-FR" dirty="0"/>
          </a:p>
        </p:txBody>
      </p:sp>
    </p:spTree>
    <p:extLst>
      <p:ext uri="{BB962C8B-B14F-4D97-AF65-F5344CB8AC3E}">
        <p14:creationId xmlns:p14="http://schemas.microsoft.com/office/powerpoint/2010/main" val="2302383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BE79D1-55FD-4046-03D3-552EE5150920}"/>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39C0496E-1F36-A460-CE5E-58D1E3837DF9}"/>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241E5B09-28C1-1A8C-F1A1-15BBB11B80B9}"/>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17D6C2B4-A900-67B9-D2E5-37C672BA9F46}"/>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Évaluer et estimer le risque de chute peut se faire chez le médecin.</a:t>
            </a:r>
          </a:p>
        </p:txBody>
      </p:sp>
      <p:sp>
        <p:nvSpPr>
          <p:cNvPr id="3" name="Espace réservé du contenu 2">
            <a:extLst>
              <a:ext uri="{FF2B5EF4-FFF2-40B4-BE49-F238E27FC236}">
                <a16:creationId xmlns:a16="http://schemas.microsoft.com/office/drawing/2014/main" id="{769C56BF-7A1E-348A-6E61-63E706258E03}"/>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58C6F359-F5BF-FA1D-B620-73DF6535F159}"/>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E0D09CAD-C84F-5008-D43B-B5996E340566}"/>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715180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9DA8B9-4DC0-A899-5EED-95E723FFD21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497BDD1-D578-996E-BC20-3310247F0DDD}"/>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D59D0B64-952F-A8EF-A99C-3CF479E46C92}"/>
              </a:ext>
            </a:extLst>
          </p:cNvPr>
          <p:cNvSpPr>
            <a:spLocks noGrp="1"/>
          </p:cNvSpPr>
          <p:nvPr>
            <p:ph idx="4294967295"/>
          </p:nvPr>
        </p:nvSpPr>
        <p:spPr>
          <a:xfrm>
            <a:off x="838200" y="2317749"/>
            <a:ext cx="10515600" cy="3859213"/>
          </a:xfrm>
        </p:spPr>
        <p:txBody>
          <a:bodyPr>
            <a:normAutofit/>
          </a:bodyPr>
          <a:lstStyle/>
          <a:p>
            <a:pPr marL="0" indent="0">
              <a:buNone/>
            </a:pPr>
            <a:r>
              <a:rPr lang="fr-FR" dirty="0"/>
              <a:t>Le médecin ou le kinésithérapeute peut estimer le risque de chute en cherchant les facteurs prédisposants (comme l’âge, les antécédents de chute ou la prise de plus de 4 médicaments différents) et les facteurs la précipitant (chutes de tension, vertiges, diabète, encombrement de l’habitat). Ils utilisent des tests d’évaluation de la marche et de l’équilibre qui leur permettent de savoir si une personne est à risque. Ces tests sont indolores.</a:t>
            </a:r>
          </a:p>
        </p:txBody>
      </p:sp>
    </p:spTree>
    <p:extLst>
      <p:ext uri="{BB962C8B-B14F-4D97-AF65-F5344CB8AC3E}">
        <p14:creationId xmlns:p14="http://schemas.microsoft.com/office/powerpoint/2010/main" val="3877307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01BDB4C-2E67-6FB6-74D7-EE33F0A928F0}"/>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FADFCE80-2EBC-52C1-CAA0-6C7D251DD106}"/>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4121EE19-E7F3-4FF5-46E3-7A6EEAC2F48A}"/>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Il est plus fréquent de tomber</a:t>
            </a:r>
            <a:br>
              <a:rPr lang="fr-FR" b="1" dirty="0">
                <a:solidFill>
                  <a:srgbClr val="50B848"/>
                </a:solidFill>
              </a:rPr>
            </a:br>
            <a:r>
              <a:rPr lang="fr-FR" b="1" dirty="0">
                <a:solidFill>
                  <a:srgbClr val="50B848"/>
                </a:solidFill>
              </a:rPr>
              <a:t>en vieillissant...</a:t>
            </a:r>
          </a:p>
        </p:txBody>
      </p:sp>
      <p:sp>
        <p:nvSpPr>
          <p:cNvPr id="3" name="Espace réservé du contenu 2">
            <a:extLst>
              <a:ext uri="{FF2B5EF4-FFF2-40B4-BE49-F238E27FC236}">
                <a16:creationId xmlns:a16="http://schemas.microsoft.com/office/drawing/2014/main" id="{2B5E1BCC-27D4-E756-F77B-2F2C0D505917}"/>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796F65AF-E5BE-CAB7-1FD7-F2DA823C7376}"/>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69D91C8F-E282-CE36-169A-2D026C4E5D5E}"/>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082784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E10DBA-73BC-A651-2918-D23235F67814}"/>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8C37DF83-25AE-7CCE-A57C-7C91372EF075}"/>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2B63B88F-F6AD-FEE7-D536-EAA8E0D2B02B}"/>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7E6F32DA-3BBF-9E24-B669-91E00C6743E5}"/>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La plupart des chutes ont lieu à l’extérieur.</a:t>
            </a:r>
          </a:p>
        </p:txBody>
      </p:sp>
      <p:sp>
        <p:nvSpPr>
          <p:cNvPr id="3" name="Espace réservé du contenu 2">
            <a:extLst>
              <a:ext uri="{FF2B5EF4-FFF2-40B4-BE49-F238E27FC236}">
                <a16:creationId xmlns:a16="http://schemas.microsoft.com/office/drawing/2014/main" id="{0E424228-8E00-26C3-883A-703BB58199C1}"/>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FEA7E9B8-6EEB-BFB4-F792-712243758B15}"/>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FF49AEAF-8794-91D5-B41F-337AB163349C}"/>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1936234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C39E11-0D8A-8235-8B9A-B38227CA570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670EA9B-52D4-2FF1-53D2-6851B560842A}"/>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C1DBCB90-D3DE-8D30-8838-8EA4D53652CA}"/>
              </a:ext>
            </a:extLst>
          </p:cNvPr>
          <p:cNvSpPr>
            <a:spLocks noGrp="1"/>
          </p:cNvSpPr>
          <p:nvPr>
            <p:ph idx="4294967295"/>
          </p:nvPr>
        </p:nvSpPr>
        <p:spPr>
          <a:xfrm>
            <a:off x="838200" y="2317749"/>
            <a:ext cx="10515600" cy="3859213"/>
          </a:xfrm>
        </p:spPr>
        <p:txBody>
          <a:bodyPr>
            <a:normAutofit/>
          </a:bodyPr>
          <a:lstStyle/>
          <a:p>
            <a:pPr marL="0" indent="0">
              <a:buNone/>
            </a:pPr>
            <a:r>
              <a:rPr lang="fr-FR" dirty="0"/>
              <a:t>60 % des chutes ont lieu à l’intérieur du domicile et 48 % aux abords du foyer (cour, jardin, garage). À l’intérieur du logement, certains endroits apparaissent particulièrement risqués, notamment les lieux de passage tels que les escaliers (24 %) ou le salon/salle à manger (16 %).</a:t>
            </a:r>
          </a:p>
        </p:txBody>
      </p:sp>
    </p:spTree>
    <p:extLst>
      <p:ext uri="{BB962C8B-B14F-4D97-AF65-F5344CB8AC3E}">
        <p14:creationId xmlns:p14="http://schemas.microsoft.com/office/powerpoint/2010/main" val="2797765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3D9174-C166-B30F-D26F-761E8E91988A}"/>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4E00ED7F-CED7-B155-E1F3-BF7D70EBF091}"/>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A3078527-CFD5-5A68-AF52-FF8F1C4D3213}"/>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C2F204E3-39FD-9D4B-9113-ABDCB2444980}"/>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La disposition des objets à la maison est essentielle dans la prévention des chutes.</a:t>
            </a:r>
          </a:p>
        </p:txBody>
      </p:sp>
      <p:sp>
        <p:nvSpPr>
          <p:cNvPr id="3" name="Espace réservé du contenu 2">
            <a:extLst>
              <a:ext uri="{FF2B5EF4-FFF2-40B4-BE49-F238E27FC236}">
                <a16:creationId xmlns:a16="http://schemas.microsoft.com/office/drawing/2014/main" id="{4BBED499-D09A-812A-0A2B-906EA1D9C3B1}"/>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E33434DD-DE18-B4DB-B0F9-78AB2963FDC1}"/>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D8D49125-5777-0FE9-4D8F-41C2F772103C}"/>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8496876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8FB8E3-7807-5396-979A-0C30F287EA1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C8164AA-C947-F661-2ED7-2854AB5DD51D}"/>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6BB309D6-B937-2CF2-A161-E6E045135053}"/>
              </a:ext>
            </a:extLst>
          </p:cNvPr>
          <p:cNvSpPr>
            <a:spLocks noGrp="1"/>
          </p:cNvSpPr>
          <p:nvPr>
            <p:ph idx="4294967295"/>
          </p:nvPr>
        </p:nvSpPr>
        <p:spPr>
          <a:xfrm>
            <a:off x="838200" y="2317749"/>
            <a:ext cx="10515600" cy="3859213"/>
          </a:xfrm>
        </p:spPr>
        <p:txBody>
          <a:bodyPr>
            <a:normAutofit/>
          </a:bodyPr>
          <a:lstStyle/>
          <a:p>
            <a:pPr marL="0" indent="0">
              <a:buNone/>
            </a:pPr>
            <a:r>
              <a:rPr lang="fr-FR" dirty="0"/>
              <a:t>L’aménagement du domicile est crucial dans la prévention des accidents domestiques, comme les chutes, d’autant plus que la plupart des accidents ont lieu à la maison. Éliminer les obstacles est donc la première chose à faire. Selon l’étude Les seniors face au risque de chute publiée en décembre 2021, seuls 16 % des seniors ont aménagé leur logement pour prévenir ce risque. Les techniques simples pour éviter les chutes au quotidien, comme l’amélioration de l’éclairage, sont moins fréquentes par rapport à d’autres aménagements comme l’installation d’appuis.</a:t>
            </a:r>
          </a:p>
        </p:txBody>
      </p:sp>
    </p:spTree>
    <p:extLst>
      <p:ext uri="{BB962C8B-B14F-4D97-AF65-F5344CB8AC3E}">
        <p14:creationId xmlns:p14="http://schemas.microsoft.com/office/powerpoint/2010/main" val="2705731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1BEB93-F643-E938-0A56-61C8A62FB74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6CDFF40E-9E15-E91A-8646-78CC7C311C1A}"/>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97F6F1E9-3CE7-4D37-91CC-03075BDE54A4}"/>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9C9173E7-FCE4-E53A-594C-085BB342A1E4}"/>
              </a:ext>
            </a:extLst>
          </p:cNvPr>
          <p:cNvSpPr>
            <a:spLocks noGrp="1"/>
          </p:cNvSpPr>
          <p:nvPr>
            <p:ph type="title" idx="4294967295"/>
          </p:nvPr>
        </p:nvSpPr>
        <p:spPr>
          <a:xfrm>
            <a:off x="838200" y="1000125"/>
            <a:ext cx="10515600" cy="1325563"/>
          </a:xfrm>
        </p:spPr>
        <p:txBody>
          <a:bodyPr>
            <a:normAutofit fontScale="90000"/>
          </a:bodyPr>
          <a:lstStyle/>
          <a:p>
            <a:r>
              <a:rPr lang="fr-FR" b="1" dirty="0">
                <a:solidFill>
                  <a:srgbClr val="50B848"/>
                </a:solidFill>
              </a:rPr>
              <a:t>Avoir une bonne alimentation et une activité physique régulière réduit le risque de chute.</a:t>
            </a:r>
          </a:p>
        </p:txBody>
      </p:sp>
      <p:sp>
        <p:nvSpPr>
          <p:cNvPr id="3" name="Espace réservé du contenu 2">
            <a:extLst>
              <a:ext uri="{FF2B5EF4-FFF2-40B4-BE49-F238E27FC236}">
                <a16:creationId xmlns:a16="http://schemas.microsoft.com/office/drawing/2014/main" id="{FFCA7F3C-11AC-8806-6DCC-9F2EA1D04463}"/>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3B6285F2-EE60-31D3-6362-5DF71EF6D58A}"/>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DF2A27B4-7026-2BA1-E01F-CFB2FE69618F}"/>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9624631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9A175C-0A7E-4C50-1553-67BFBD1FF8E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AD7E385-8F77-8726-C330-9ED238AE9FD9}"/>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20F2A595-49F5-0C07-A8C6-0F5773AE81E7}"/>
              </a:ext>
            </a:extLst>
          </p:cNvPr>
          <p:cNvSpPr>
            <a:spLocks noGrp="1"/>
          </p:cNvSpPr>
          <p:nvPr>
            <p:ph idx="4294967295"/>
          </p:nvPr>
        </p:nvSpPr>
        <p:spPr>
          <a:xfrm>
            <a:off x="838200" y="2317749"/>
            <a:ext cx="10515600" cy="3859213"/>
          </a:xfrm>
        </p:spPr>
        <p:txBody>
          <a:bodyPr>
            <a:normAutofit/>
          </a:bodyPr>
          <a:lstStyle/>
          <a:p>
            <a:pPr marL="0" indent="0">
              <a:buNone/>
            </a:pPr>
            <a:r>
              <a:rPr lang="fr-FR" dirty="0"/>
              <a:t>L’alimentation est la base d’une bonne hygiène de vie. Une alimentation adaptée et enrichie en protéines augmente la force musculaire et diminue donc le risque de chute. La pratique d’un sport ou d’une activité physique adaptée et régulière contribue à préserver les réflexes et la masse musculaire, et donc à réduire le risque de chute chez les personnes qui vieillissent.</a:t>
            </a:r>
          </a:p>
        </p:txBody>
      </p:sp>
    </p:spTree>
    <p:extLst>
      <p:ext uri="{BB962C8B-B14F-4D97-AF65-F5344CB8AC3E}">
        <p14:creationId xmlns:p14="http://schemas.microsoft.com/office/powerpoint/2010/main" val="15957437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5A159C-DA40-C0D8-2448-78B5F071113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41424C83-5CCF-DEB7-8D3D-504F51D1B592}"/>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363100C1-E764-1537-92A9-8E692B1BD9BB}"/>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01F27A58-D059-25EA-0BE8-E7B7B476DCCD}"/>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Une mauvaise audition est un risque supplémentaire de chute.</a:t>
            </a:r>
          </a:p>
        </p:txBody>
      </p:sp>
      <p:sp>
        <p:nvSpPr>
          <p:cNvPr id="3" name="Espace réservé du contenu 2">
            <a:extLst>
              <a:ext uri="{FF2B5EF4-FFF2-40B4-BE49-F238E27FC236}">
                <a16:creationId xmlns:a16="http://schemas.microsoft.com/office/drawing/2014/main" id="{11461979-141A-C261-FF0D-67C385A36745}"/>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9FF2B182-BF8F-2AB9-C1E3-C80CAFE8805D}"/>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220770A7-B091-8B2D-9F94-5FF69FA9FDA6}"/>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40202687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BF9F86-4939-8F48-8B6C-A0F80887A66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C7521D5-D8C0-5710-058B-20212B62182D}"/>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A2A07235-9417-7A7A-97FD-15F6A27866FB}"/>
              </a:ext>
            </a:extLst>
          </p:cNvPr>
          <p:cNvSpPr>
            <a:spLocks noGrp="1"/>
          </p:cNvSpPr>
          <p:nvPr>
            <p:ph idx="4294967295"/>
          </p:nvPr>
        </p:nvSpPr>
        <p:spPr>
          <a:xfrm>
            <a:off x="838200" y="2317749"/>
            <a:ext cx="10515600" cy="3859213"/>
          </a:xfrm>
        </p:spPr>
        <p:txBody>
          <a:bodyPr>
            <a:normAutofit/>
          </a:bodyPr>
          <a:lstStyle/>
          <a:p>
            <a:pPr marL="0" indent="0">
              <a:buNone/>
            </a:pPr>
            <a:r>
              <a:rPr lang="fr-FR" dirty="0"/>
              <a:t>Ne pas bien entendre peut avoir une incidence sur le risque de chute. En effet, les personnes malentendantes ont tendance s’isoler, à se replier sur elles-mêmes, y compris au sein de la famille, diminuant significativement les déplacements. La force des jambes va progressivement diminuer et le risque de tomber augmenter.</a:t>
            </a:r>
          </a:p>
        </p:txBody>
      </p:sp>
    </p:spTree>
    <p:extLst>
      <p:ext uri="{BB962C8B-B14F-4D97-AF65-F5344CB8AC3E}">
        <p14:creationId xmlns:p14="http://schemas.microsoft.com/office/powerpoint/2010/main" val="29586914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97D55A-5BD5-6A12-3E6C-19857E074104}"/>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2B517134-94A5-CF92-8158-7CFFD0B794F7}"/>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56C89B69-16CF-31A2-B739-21674DC0C3CD}"/>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E647A95E-E599-1E30-D527-27BA69B602C3}"/>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Les pantoufles sont toujours une bonne idée, surtout en hiver.</a:t>
            </a:r>
          </a:p>
        </p:txBody>
      </p:sp>
      <p:sp>
        <p:nvSpPr>
          <p:cNvPr id="3" name="Espace réservé du contenu 2">
            <a:extLst>
              <a:ext uri="{FF2B5EF4-FFF2-40B4-BE49-F238E27FC236}">
                <a16:creationId xmlns:a16="http://schemas.microsoft.com/office/drawing/2014/main" id="{8422C1B5-E195-1EB9-7D8E-55396A15B76F}"/>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026A6FD9-030A-9C2E-7074-AD45D412E8E7}"/>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C4E9DB65-4D79-F1EA-5EE2-2E340B4704DC}"/>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842559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481A6C-FBD6-0CE3-94CA-193180A1188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D46819F-85D5-D40C-9A77-F42279887973}"/>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FD2226F5-F57D-811B-A5DE-055B0F4C5DD5}"/>
              </a:ext>
            </a:extLst>
          </p:cNvPr>
          <p:cNvSpPr>
            <a:spLocks noGrp="1"/>
          </p:cNvSpPr>
          <p:nvPr>
            <p:ph idx="4294967295"/>
          </p:nvPr>
        </p:nvSpPr>
        <p:spPr>
          <a:xfrm>
            <a:off x="838200" y="2317749"/>
            <a:ext cx="10515600" cy="3859213"/>
          </a:xfrm>
        </p:spPr>
        <p:txBody>
          <a:bodyPr>
            <a:normAutofit/>
          </a:bodyPr>
          <a:lstStyle/>
          <a:p>
            <a:pPr marL="0" indent="0">
              <a:buNone/>
            </a:pPr>
            <a:r>
              <a:rPr lang="fr-FR" dirty="0"/>
              <a:t>Il est recommandé aux personnes vieillissantes de porter des chaussures et de limiter le port de chaussons ou pantoufles peu stabilisants pour le pied et susceptibles d’augmenter le risque de chute.</a:t>
            </a:r>
          </a:p>
        </p:txBody>
      </p:sp>
    </p:spTree>
    <p:extLst>
      <p:ext uri="{BB962C8B-B14F-4D97-AF65-F5344CB8AC3E}">
        <p14:creationId xmlns:p14="http://schemas.microsoft.com/office/powerpoint/2010/main" val="3589927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46B2AD-F4CF-6B2D-073A-2AC11A6CA417}"/>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D166AFBC-52F2-FD74-C51A-CF9552A988A2}"/>
              </a:ext>
            </a:extLst>
          </p:cNvPr>
          <p:cNvSpPr>
            <a:spLocks noGrp="1"/>
          </p:cNvSpPr>
          <p:nvPr>
            <p:ph idx="4294967295"/>
          </p:nvPr>
        </p:nvSpPr>
        <p:spPr>
          <a:xfrm>
            <a:off x="838200" y="2317749"/>
            <a:ext cx="10515600" cy="3859213"/>
          </a:xfrm>
        </p:spPr>
        <p:txBody>
          <a:bodyPr>
            <a:normAutofit/>
          </a:bodyPr>
          <a:lstStyle/>
          <a:p>
            <a:pPr marL="0" indent="0">
              <a:buNone/>
            </a:pPr>
            <a:r>
              <a:rPr lang="fr-FR" dirty="0"/>
              <a:t>Les chutes chez les personnes âgées sont plus fréquentes que dans les autres tranches d’âge : </a:t>
            </a:r>
            <a:r>
              <a:rPr lang="fr-FR" dirty="0" err="1"/>
              <a:t>prèsd’une</a:t>
            </a:r>
            <a:r>
              <a:rPr lang="fr-FR" dirty="0"/>
              <a:t> personne de plus de 65 ans sur trois et une personne de plus de 80 ans sur deux chutent chaque année.</a:t>
            </a:r>
          </a:p>
        </p:txBody>
      </p:sp>
    </p:spTree>
    <p:extLst>
      <p:ext uri="{BB962C8B-B14F-4D97-AF65-F5344CB8AC3E}">
        <p14:creationId xmlns:p14="http://schemas.microsoft.com/office/powerpoint/2010/main" val="983490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4CF464-506F-345A-0B87-CB8390FA3A44}"/>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871A8C33-360F-BF86-D175-9A528FF1923C}"/>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3BC48B0A-10ED-9E58-74DB-2417F6127204}"/>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201AD5A0-3102-BB6E-7C94-073FD2E5D672}"/>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La canne est le seul outil qui facilite les déplacements.</a:t>
            </a:r>
          </a:p>
        </p:txBody>
      </p:sp>
      <p:sp>
        <p:nvSpPr>
          <p:cNvPr id="3" name="Espace réservé du contenu 2">
            <a:extLst>
              <a:ext uri="{FF2B5EF4-FFF2-40B4-BE49-F238E27FC236}">
                <a16:creationId xmlns:a16="http://schemas.microsoft.com/office/drawing/2014/main" id="{552710BD-A1D8-FC1F-1C5F-0E5172E8FBBA}"/>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1FEB3651-0880-FCB7-83C1-535FBB2DB475}"/>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59B9C471-E0A4-10A7-15B9-5D54E1C06522}"/>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38770589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9013DC-CCB0-41E4-1152-8927EF0E45F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F4F192B-E06F-72D0-92D3-2266E74C53D3}"/>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0F7D0319-0ACF-61C7-8AE3-B7C81D69ED70}"/>
              </a:ext>
            </a:extLst>
          </p:cNvPr>
          <p:cNvSpPr>
            <a:spLocks noGrp="1"/>
          </p:cNvSpPr>
          <p:nvPr>
            <p:ph idx="4294967295"/>
          </p:nvPr>
        </p:nvSpPr>
        <p:spPr>
          <a:xfrm>
            <a:off x="838200" y="2317749"/>
            <a:ext cx="10515600" cy="3859213"/>
          </a:xfrm>
        </p:spPr>
        <p:txBody>
          <a:bodyPr>
            <a:normAutofit/>
          </a:bodyPr>
          <a:lstStyle/>
          <a:p>
            <a:pPr marL="0" indent="0">
              <a:buNone/>
            </a:pPr>
            <a:r>
              <a:rPr lang="fr-FR" dirty="0"/>
              <a:t>Il existe de nombreux outils qui permettent à une personne rencontrant des difficultés dans ses déplacements quotidiens de retrouver une certaine autonomie et de pouvoir gérer sa fatigue </a:t>
            </a:r>
            <a:r>
              <a:rPr lang="fr-FR" dirty="0" err="1"/>
              <a:t>lorsdes</a:t>
            </a:r>
            <a:r>
              <a:rPr lang="fr-FR" dirty="0"/>
              <a:t> déplacements. L’aide technique la plus adaptée est choisie en fonction des difficultés et des déplacements effectués. Le choix des supports doit être conseillé par un professionnel de santé.</a:t>
            </a:r>
          </a:p>
        </p:txBody>
      </p:sp>
    </p:spTree>
    <p:extLst>
      <p:ext uri="{BB962C8B-B14F-4D97-AF65-F5344CB8AC3E}">
        <p14:creationId xmlns:p14="http://schemas.microsoft.com/office/powerpoint/2010/main" val="2796388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68EE05-26CF-616E-475F-525507506BB4}"/>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33483914-F003-A5B9-D90F-A5112ED2B6CC}"/>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8D2E9526-BCCA-5145-D8BE-5F5856D4D9F9}"/>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FE517F30-C1A7-16D6-324D-4869F624E784}"/>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La perte d’équilibre est le seul facteur responsable des chutes.</a:t>
            </a:r>
          </a:p>
        </p:txBody>
      </p:sp>
      <p:sp>
        <p:nvSpPr>
          <p:cNvPr id="3" name="Espace réservé du contenu 2">
            <a:extLst>
              <a:ext uri="{FF2B5EF4-FFF2-40B4-BE49-F238E27FC236}">
                <a16:creationId xmlns:a16="http://schemas.microsoft.com/office/drawing/2014/main" id="{397431AA-0DAE-5C0C-DFC1-A45B00944ACA}"/>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1B363EAB-2BC5-CE07-DF5A-932E4B397653}"/>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D6B4B90E-707A-3006-5705-E06D5E53FCEE}"/>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262127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98E428-8DE4-2C6B-08B8-99449959D7C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4BEEB41-6044-6801-012F-33282A90F8C4}"/>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C262B6C3-BBDA-F65B-A283-6C9FB81D07F0}"/>
              </a:ext>
            </a:extLst>
          </p:cNvPr>
          <p:cNvSpPr>
            <a:spLocks noGrp="1"/>
          </p:cNvSpPr>
          <p:nvPr>
            <p:ph idx="4294967295"/>
          </p:nvPr>
        </p:nvSpPr>
        <p:spPr>
          <a:xfrm>
            <a:off x="838200" y="2317749"/>
            <a:ext cx="10515600" cy="3859213"/>
          </a:xfrm>
        </p:spPr>
        <p:txBody>
          <a:bodyPr>
            <a:normAutofit/>
          </a:bodyPr>
          <a:lstStyle/>
          <a:p>
            <a:pPr marL="0" indent="0">
              <a:buNone/>
            </a:pPr>
            <a:r>
              <a:rPr lang="fr-FR" dirty="0"/>
              <a:t>Les chutes chez la personne âgée surviennent pour plusieurs raisons. Elles peuvent être dues à des causes physiologiques (état de santé, capacités physiques, maladies), à des comportements à risque (comme la consommation d’alcool) ou encore à des motifs environnementaux (comme avoir la maison encombrée). Anticiper les causes potentielles des chutes peut diminuer grandement leur survenue.</a:t>
            </a:r>
          </a:p>
        </p:txBody>
      </p:sp>
    </p:spTree>
    <p:extLst>
      <p:ext uri="{BB962C8B-B14F-4D97-AF65-F5344CB8AC3E}">
        <p14:creationId xmlns:p14="http://schemas.microsoft.com/office/powerpoint/2010/main" val="346787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23B9FF-2C35-289A-2A48-E82FE482323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A31154B4-F576-68FD-8ED3-890BE127C94B}"/>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174EE9EA-4682-4624-A716-9E095C25EF18}"/>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5EF590CA-EB7C-D27E-8048-F1927EFA041B}"/>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Faire une chute n’est pas bien</a:t>
            </a:r>
            <a:br>
              <a:rPr lang="fr-FR" b="1" dirty="0">
                <a:solidFill>
                  <a:srgbClr val="50B848"/>
                </a:solidFill>
              </a:rPr>
            </a:br>
            <a:r>
              <a:rPr lang="fr-FR" b="1" dirty="0">
                <a:solidFill>
                  <a:srgbClr val="50B848"/>
                </a:solidFill>
              </a:rPr>
              <a:t>grave.</a:t>
            </a:r>
          </a:p>
        </p:txBody>
      </p:sp>
      <p:sp>
        <p:nvSpPr>
          <p:cNvPr id="3" name="Espace réservé du contenu 2">
            <a:extLst>
              <a:ext uri="{FF2B5EF4-FFF2-40B4-BE49-F238E27FC236}">
                <a16:creationId xmlns:a16="http://schemas.microsoft.com/office/drawing/2014/main" id="{60CB1789-D83F-B93E-8BFC-69DBD3DBBB1A}"/>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6067797D-4564-397B-3D85-6FFEF915F1E4}"/>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5DD52C40-E2C1-4FDD-7698-1E37D4594071}"/>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3276112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124169-902D-5D8A-845A-191795E95D7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E0B8EB9-CFEE-1041-8E99-7A904CDF049C}"/>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8A62C6F2-CCDC-B51B-A522-8A7E44FF6CDE}"/>
              </a:ext>
            </a:extLst>
          </p:cNvPr>
          <p:cNvSpPr>
            <a:spLocks noGrp="1"/>
          </p:cNvSpPr>
          <p:nvPr>
            <p:ph idx="4294967295"/>
          </p:nvPr>
        </p:nvSpPr>
        <p:spPr>
          <a:xfrm>
            <a:off x="838200" y="2317749"/>
            <a:ext cx="10515600" cy="3859213"/>
          </a:xfrm>
        </p:spPr>
        <p:txBody>
          <a:bodyPr>
            <a:normAutofit/>
          </a:bodyPr>
          <a:lstStyle/>
          <a:p>
            <a:pPr marL="0" indent="0">
              <a:buNone/>
            </a:pPr>
            <a:r>
              <a:rPr lang="fr-FR" dirty="0"/>
              <a:t>Si les facteurs de risque sont multiples, les conséquences d’une chute sont également variées : traumatismes physiques et psychologiques (tels que les fractures, la peur de tomber) pouvant entraîner des limitations physiques, une diminution de la qualité de vie, une perte d’autonomie, voire une entrée en institution.</a:t>
            </a:r>
          </a:p>
          <a:p>
            <a:endParaRPr lang="fr-FR" dirty="0"/>
          </a:p>
        </p:txBody>
      </p:sp>
    </p:spTree>
    <p:extLst>
      <p:ext uri="{BB962C8B-B14F-4D97-AF65-F5344CB8AC3E}">
        <p14:creationId xmlns:p14="http://schemas.microsoft.com/office/powerpoint/2010/main" val="2161349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7B3A3D-88B0-F219-94E0-B3C482A8DB9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CF34D6F3-67CC-C99A-DEB9-9E68DBE67184}"/>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98F8670E-3C49-A884-0405-20A7CAD57FDC}"/>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703F7FE1-2391-D720-F3CB-A4E47DD2DAC7}"/>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Le risque de chute est le même pour toutes</a:t>
            </a:r>
            <a:br>
              <a:rPr lang="fr-FR" b="1" dirty="0">
                <a:solidFill>
                  <a:srgbClr val="50B848"/>
                </a:solidFill>
              </a:rPr>
            </a:br>
            <a:r>
              <a:rPr lang="fr-FR" b="1" dirty="0">
                <a:solidFill>
                  <a:srgbClr val="50B848"/>
                </a:solidFill>
              </a:rPr>
              <a:t>les personnes âgées.</a:t>
            </a:r>
          </a:p>
        </p:txBody>
      </p:sp>
      <p:sp>
        <p:nvSpPr>
          <p:cNvPr id="3" name="Espace réservé du contenu 2">
            <a:extLst>
              <a:ext uri="{FF2B5EF4-FFF2-40B4-BE49-F238E27FC236}">
                <a16:creationId xmlns:a16="http://schemas.microsoft.com/office/drawing/2014/main" id="{B23F38E2-4988-8F38-5FEC-750BC7C621C7}"/>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C14775B3-0B38-CB13-047B-E115B648C8DD}"/>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276699B1-E0BA-8FA7-22B8-DDE3F61F3649}"/>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632907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97ACA4-97B9-8679-B0D2-ACF32370C226}"/>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8DAC0A9-DF9D-237E-200A-3A6F49CB10F6}"/>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67C1A8B4-BFCB-1322-C3A8-AC0D1FB51158}"/>
              </a:ext>
            </a:extLst>
          </p:cNvPr>
          <p:cNvSpPr>
            <a:spLocks noGrp="1"/>
          </p:cNvSpPr>
          <p:nvPr>
            <p:ph idx="4294967295"/>
          </p:nvPr>
        </p:nvSpPr>
        <p:spPr>
          <a:xfrm>
            <a:off x="838200" y="2317749"/>
            <a:ext cx="10515600" cy="3859213"/>
          </a:xfrm>
        </p:spPr>
        <p:txBody>
          <a:bodyPr>
            <a:normAutofit/>
          </a:bodyPr>
          <a:lstStyle/>
          <a:p>
            <a:pPr marL="0" indent="0">
              <a:buNone/>
            </a:pPr>
            <a:r>
              <a:rPr lang="fr-FR" dirty="0"/>
              <a:t>Face au risque de chute accidentelle, les capacités d’adaptation de l’individu diminuent avec l’avancée en âge. De plus, ces capacités dépendent de plusieurs facteurs tels que les maladies, les problèmes moteurs, la diminution sensorielle, la prise de médicaments, le comportement et l’environnement. C’est pourquoi il est très important de repérer les personnes à risque.</a:t>
            </a:r>
          </a:p>
        </p:txBody>
      </p:sp>
    </p:spTree>
    <p:extLst>
      <p:ext uri="{BB962C8B-B14F-4D97-AF65-F5344CB8AC3E}">
        <p14:creationId xmlns:p14="http://schemas.microsoft.com/office/powerpoint/2010/main" val="391261029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J’adapte mon alimentation" id="{9FCBC038-8465-4E65-B643-0876057C40BA}" vid="{D74F244C-534E-44AC-A99F-884BA0619C0F}"/>
    </a:ext>
  </a:extLst>
</a:theme>
</file>

<file path=docProps/app.xml><?xml version="1.0" encoding="utf-8"?>
<Properties xmlns="http://schemas.openxmlformats.org/officeDocument/2006/extended-properties" xmlns:vt="http://schemas.openxmlformats.org/officeDocument/2006/docPropsVTypes">
  <Template/>
  <TotalTime>153</TotalTime>
  <Words>1099</Words>
  <Application>Microsoft Office PowerPoint</Application>
  <PresentationFormat>Grand écran</PresentationFormat>
  <Paragraphs>94</Paragraphs>
  <Slides>31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31</vt:i4>
      </vt:variant>
    </vt:vector>
  </HeadingPairs>
  <TitlesOfParts>
    <vt:vector size="35" baseType="lpstr">
      <vt:lpstr>Aptos</vt:lpstr>
      <vt:lpstr>Aptos Display</vt:lpstr>
      <vt:lpstr>Arial</vt:lpstr>
      <vt:lpstr>Thème Office</vt:lpstr>
      <vt:lpstr>J’évite les chutes</vt:lpstr>
      <vt:lpstr>Il est plus fréquent de tomber en vieillissant...</vt:lpstr>
      <vt:lpstr>VRAI</vt:lpstr>
      <vt:lpstr>La perte d’équilibre est le seul facteur responsable des chutes.</vt:lpstr>
      <vt:lpstr>FAUX</vt:lpstr>
      <vt:lpstr>Faire une chute n’est pas bien grave.</vt:lpstr>
      <vt:lpstr>FAUX</vt:lpstr>
      <vt:lpstr>Le risque de chute est le même pour toutes les personnes âgées.</vt:lpstr>
      <vt:lpstr>FAUX</vt:lpstr>
      <vt:lpstr>Après une première chute, le risque d’en faire d’autres augmente.</vt:lpstr>
      <vt:lpstr>VRAI</vt:lpstr>
      <vt:lpstr>Il existe certains signes qui indiquent que l’on a un risque de tomber.</vt:lpstr>
      <vt:lpstr>VRAI</vt:lpstr>
      <vt:lpstr>Faire une chute c’est aussi risquer de ne pas pouvoir se relever.</vt:lpstr>
      <vt:lpstr>VRAI</vt:lpstr>
      <vt:lpstr>Le risque de chute peut être lié à des problèmes dentaires.</vt:lpstr>
      <vt:lpstr>VRAI</vt:lpstr>
      <vt:lpstr>Évaluer et estimer le risque de chute peut se faire chez le médecin.</vt:lpstr>
      <vt:lpstr>VRAI</vt:lpstr>
      <vt:lpstr>La plupart des chutes ont lieu à l’extérieur.</vt:lpstr>
      <vt:lpstr>FAUX</vt:lpstr>
      <vt:lpstr>La disposition des objets à la maison est essentielle dans la prévention des chutes.</vt:lpstr>
      <vt:lpstr>VRAI</vt:lpstr>
      <vt:lpstr>Avoir une bonne alimentation et une activité physique régulière réduit le risque de chute.</vt:lpstr>
      <vt:lpstr>VRAI</vt:lpstr>
      <vt:lpstr>Une mauvaise audition est un risque supplémentaire de chute.</vt:lpstr>
      <vt:lpstr>VRAI</vt:lpstr>
      <vt:lpstr>Les pantoufles sont toujours une bonne idée, surtout en hiver.</vt:lpstr>
      <vt:lpstr>FAUX</vt:lpstr>
      <vt:lpstr>La canne est le seul outil qui facilite les déplacements.</vt:lpstr>
      <vt:lpstr>VRAI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Alix FOURNIER</dc:creator>
  <cp:lastModifiedBy>Alix FOURNIER</cp:lastModifiedBy>
  <cp:revision>28</cp:revision>
  <dcterms:created xsi:type="dcterms:W3CDTF">2025-07-18T13:51:01Z</dcterms:created>
  <dcterms:modified xsi:type="dcterms:W3CDTF">2025-07-23T14:12:25Z</dcterms:modified>
</cp:coreProperties>
</file>