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Je surveille mon audition</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ECE55024-E892-8789-0CC2-CA997A7CC0D3}"/>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Vie sociale</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3DC7F-DCA2-88CA-E1FD-292E73DA97B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4117565-DEDB-42E6-EE1B-2128127C692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DF923735-26A9-7ED6-8BC6-7EF490AF6ABD}"/>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043D71B-8DBD-4082-8543-22276A3588D3}"/>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Le médecin généraliste est le premier professionnel de santé responsable du suivi de mon audition.</a:t>
            </a:r>
          </a:p>
        </p:txBody>
      </p:sp>
      <p:sp>
        <p:nvSpPr>
          <p:cNvPr id="3" name="Espace réservé du contenu 2">
            <a:extLst>
              <a:ext uri="{FF2B5EF4-FFF2-40B4-BE49-F238E27FC236}">
                <a16:creationId xmlns:a16="http://schemas.microsoft.com/office/drawing/2014/main" id="{89218D4A-CFDC-F380-A2DE-DC7DEAC9B89C}"/>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485C1E5D-6537-9406-80E2-F7DF53982B7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4F2E878F-3DC9-11F5-3C88-459372063573}"/>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518857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85C4D-7AB0-E2D6-5BC8-4CFF04D923C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CCCE4C9-BBB0-1FDE-F663-490800DF9461}"/>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07EA8517-97EF-58C8-FB89-032490BE893A}"/>
              </a:ext>
            </a:extLst>
          </p:cNvPr>
          <p:cNvSpPr>
            <a:spLocks noGrp="1"/>
          </p:cNvSpPr>
          <p:nvPr>
            <p:ph idx="4294967295"/>
          </p:nvPr>
        </p:nvSpPr>
        <p:spPr>
          <a:xfrm>
            <a:off x="838200" y="2317749"/>
            <a:ext cx="10515600" cy="3859213"/>
          </a:xfrm>
        </p:spPr>
        <p:txBody>
          <a:bodyPr>
            <a:normAutofit/>
          </a:bodyPr>
          <a:lstStyle/>
          <a:p>
            <a:pPr marL="0" indent="0">
              <a:buNone/>
            </a:pPr>
            <a:r>
              <a:rPr lang="fr-FR" dirty="0"/>
              <a:t>Le médecin généraliste réalise le suivi de notre santé globale et la santé auditive en fait partie. En cas de perte auditive, le médecin généraliste oriente vers le professionnel de l’audition, le médecin ORL (oto-rhino-laryngologiste). Ce dernier effectue un bilan complet de l’audition et, si besoin, réoriente le patient vers un audioprothésiste.</a:t>
            </a:r>
          </a:p>
        </p:txBody>
      </p:sp>
    </p:spTree>
    <p:extLst>
      <p:ext uri="{BB962C8B-B14F-4D97-AF65-F5344CB8AC3E}">
        <p14:creationId xmlns:p14="http://schemas.microsoft.com/office/powerpoint/2010/main" val="42485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7EF8F-71FF-58BB-88D6-A8BCB68F961B}"/>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FE26057-D35B-3703-1935-CC4A0D93EF7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0CAF55EA-684A-7225-6BC3-4008D6F74DA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46BE2A5-8B0A-00F6-A9DB-C466873E0645}"/>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 test de dépistage de la surdité est douloureux.</a:t>
            </a:r>
          </a:p>
        </p:txBody>
      </p:sp>
      <p:sp>
        <p:nvSpPr>
          <p:cNvPr id="3" name="Espace réservé du contenu 2">
            <a:extLst>
              <a:ext uri="{FF2B5EF4-FFF2-40B4-BE49-F238E27FC236}">
                <a16:creationId xmlns:a16="http://schemas.microsoft.com/office/drawing/2014/main" id="{0862C673-2BD7-F6AF-4C05-6B810E5FAC4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3B9B16A2-DD69-B7D5-75AF-464FB1B0768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0F10873F-34A4-548E-DDDD-7CFB7BFB5C0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815669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DF8E8-D745-BB9B-63A3-DBE1D9F0DD5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DC8E5B9-CBBA-A92A-5058-4DC6BEA6BFD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DE9AA05C-C667-328B-999E-85C865059F71}"/>
              </a:ext>
            </a:extLst>
          </p:cNvPr>
          <p:cNvSpPr>
            <a:spLocks noGrp="1"/>
          </p:cNvSpPr>
          <p:nvPr>
            <p:ph idx="4294967295"/>
          </p:nvPr>
        </p:nvSpPr>
        <p:spPr>
          <a:xfrm>
            <a:off x="838200" y="2317749"/>
            <a:ext cx="10515600" cy="3859213"/>
          </a:xfrm>
        </p:spPr>
        <p:txBody>
          <a:bodyPr>
            <a:normAutofit/>
          </a:bodyPr>
          <a:lstStyle/>
          <a:p>
            <a:pPr marL="0" indent="0">
              <a:buNone/>
            </a:pPr>
            <a:r>
              <a:rPr lang="fr-FR" dirty="0"/>
              <a:t>Le dépistage de la surdité se fait grâce à un examen appelé audiogramme, qui est totalement indolore. Celui-ci est un outil de diagnostic pour le médecin ORL afin d’apprécier l’état de votre audition et ne dure que quelques minutes.</a:t>
            </a:r>
          </a:p>
        </p:txBody>
      </p:sp>
    </p:spTree>
    <p:extLst>
      <p:ext uri="{BB962C8B-B14F-4D97-AF65-F5344CB8AC3E}">
        <p14:creationId xmlns:p14="http://schemas.microsoft.com/office/powerpoint/2010/main" val="1788256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661AA-DD2F-3227-4B10-FABD974E9C89}"/>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2B1123D7-A089-EFA3-981C-845F5C80952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79E5605-C6EF-C8D8-2259-69E8C53EF1F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7CBFBB4-4414-90AB-51A7-31784CA9A47C}"/>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Les aides auditives ne sont pas entièrement remboursées par l’assurance maladie.</a:t>
            </a:r>
          </a:p>
        </p:txBody>
      </p:sp>
      <p:sp>
        <p:nvSpPr>
          <p:cNvPr id="3" name="Espace réservé du contenu 2">
            <a:extLst>
              <a:ext uri="{FF2B5EF4-FFF2-40B4-BE49-F238E27FC236}">
                <a16:creationId xmlns:a16="http://schemas.microsoft.com/office/drawing/2014/main" id="{92DA272B-FCC0-EF47-2082-3EC216DF8A4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A554B5CF-2F9E-8D60-3304-594B4DDBF57C}"/>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5CB2488-6457-C382-1BC4-FC75A82CBFB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7426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9325A-C510-4DDC-9642-54ADF585A87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4478ED8-1661-80C5-592E-FA340C5F7172}"/>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AF38ECC8-DD13-EAB9-D8FE-AD8D0D397816}"/>
              </a:ext>
            </a:extLst>
          </p:cNvPr>
          <p:cNvSpPr>
            <a:spLocks noGrp="1"/>
          </p:cNvSpPr>
          <p:nvPr>
            <p:ph idx="4294967295"/>
          </p:nvPr>
        </p:nvSpPr>
        <p:spPr>
          <a:xfrm>
            <a:off x="838200" y="2317749"/>
            <a:ext cx="10515600" cy="3859213"/>
          </a:xfrm>
        </p:spPr>
        <p:txBody>
          <a:bodyPr>
            <a:normAutofit/>
          </a:bodyPr>
          <a:lstStyle/>
          <a:p>
            <a:pPr marL="0" indent="0">
              <a:buNone/>
            </a:pPr>
            <a:r>
              <a:rPr lang="fr-FR" dirty="0"/>
              <a:t>Depuis le 1er janvier 2021, la réforme du panier « 100 % santé » améliore l’accessibilité à un appareillage de qualité. La prise en charge à 100 % des aides auditives de classe 1 par l’assurance maladie et les complémentaires santé ou la complémentaire santé solidaire rend les aides auditives accessibles à tous.</a:t>
            </a:r>
          </a:p>
        </p:txBody>
      </p:sp>
    </p:spTree>
    <p:extLst>
      <p:ext uri="{BB962C8B-B14F-4D97-AF65-F5344CB8AC3E}">
        <p14:creationId xmlns:p14="http://schemas.microsoft.com/office/powerpoint/2010/main" val="3713747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63CD4-7152-168C-DBAE-8FB6D5DC566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57B41A0-9985-1ACA-D4AC-8C4175466E71}"/>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D7B4B13-8716-51A0-E4A0-0CF2367E9223}"/>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DF885339-E54D-021A-2F91-8B13A85F087F}"/>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Toutes les aides auditives sont efficaces de la même façon.</a:t>
            </a:r>
          </a:p>
        </p:txBody>
      </p:sp>
      <p:sp>
        <p:nvSpPr>
          <p:cNvPr id="3" name="Espace réservé du contenu 2">
            <a:extLst>
              <a:ext uri="{FF2B5EF4-FFF2-40B4-BE49-F238E27FC236}">
                <a16:creationId xmlns:a16="http://schemas.microsoft.com/office/drawing/2014/main" id="{F272729E-3EA3-0968-F70C-531E389EE1D4}"/>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ED502D69-E925-994E-058D-422C76C1E80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3843EBE5-3509-321D-F6BC-45D22F60D23F}"/>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470395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6BD60-E184-ADB4-8B6E-7E0D22F3EE8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52F10DF-BD16-9A02-9783-FE2E44EC2A6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4038043F-D2E7-D51A-482E-EC1E4A449DAD}"/>
              </a:ext>
            </a:extLst>
          </p:cNvPr>
          <p:cNvSpPr>
            <a:spLocks noGrp="1"/>
          </p:cNvSpPr>
          <p:nvPr>
            <p:ph idx="4294967295"/>
          </p:nvPr>
        </p:nvSpPr>
        <p:spPr>
          <a:xfrm>
            <a:off x="838200" y="2317749"/>
            <a:ext cx="10515600" cy="3859213"/>
          </a:xfrm>
        </p:spPr>
        <p:txBody>
          <a:bodyPr>
            <a:normAutofit/>
          </a:bodyPr>
          <a:lstStyle/>
          <a:p>
            <a:pPr marL="0" indent="0">
              <a:buNone/>
            </a:pPr>
            <a:r>
              <a:rPr lang="fr-FR" dirty="0"/>
              <a:t>Un appareil auditif fonctionne à peu près comme un ordinateur, à l’aide d’un processeur. Chaque famille d’appareil pourra se décliner en un modèle de performances variables, en fonction de la puce qui se trouve à l’intérieur. L’audioprothésiste pourra vous orienter vers le type d’appareil auditif le mieux adapté à votre profil (en fonction de vos habitudes de vie) et à votre audition.</a:t>
            </a:r>
          </a:p>
        </p:txBody>
      </p:sp>
    </p:spTree>
    <p:extLst>
      <p:ext uri="{BB962C8B-B14F-4D97-AF65-F5344CB8AC3E}">
        <p14:creationId xmlns:p14="http://schemas.microsoft.com/office/powerpoint/2010/main" val="2082888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6F65C-0781-9190-8B30-0A04C86BFD1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3DAF757-92BC-834C-7F76-241939EA088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D79BA91C-07ED-E23D-526D-D1C36F38998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A914311D-8A38-7BC7-97CC-5271CC3A039B}"/>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Il est possible de dépister soi-même sa déficience auditive.</a:t>
            </a:r>
          </a:p>
        </p:txBody>
      </p:sp>
      <p:sp>
        <p:nvSpPr>
          <p:cNvPr id="3" name="Espace réservé du contenu 2">
            <a:extLst>
              <a:ext uri="{FF2B5EF4-FFF2-40B4-BE49-F238E27FC236}">
                <a16:creationId xmlns:a16="http://schemas.microsoft.com/office/drawing/2014/main" id="{BBAEA0FF-381C-4044-25FB-52A72E96B168}"/>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633C1CF3-6FD3-CC0B-12D8-9FC3DE1F5FB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F71DD153-6908-2A20-1D3E-11C5CAD8138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607892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34E00-5DDD-0709-8083-F6C2ECFCA31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B1B6507-B024-5DA7-3B4B-BEC18C6C0CF3}"/>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22941E94-D920-421A-96F0-109B2F6AFAAE}"/>
              </a:ext>
            </a:extLst>
          </p:cNvPr>
          <p:cNvSpPr>
            <a:spLocks noGrp="1"/>
          </p:cNvSpPr>
          <p:nvPr>
            <p:ph idx="4294967295"/>
          </p:nvPr>
        </p:nvSpPr>
        <p:spPr>
          <a:xfrm>
            <a:off x="838200" y="2317749"/>
            <a:ext cx="10515600" cy="3859213"/>
          </a:xfrm>
        </p:spPr>
        <p:txBody>
          <a:bodyPr>
            <a:normAutofit/>
          </a:bodyPr>
          <a:lstStyle/>
          <a:p>
            <a:pPr marL="0" indent="0">
              <a:buNone/>
            </a:pPr>
            <a:r>
              <a:rPr lang="fr-FR" dirty="0"/>
              <a:t>Il est possible d’évaluer soi-même sa santé auditive grâce à des applications de repérage auditif accessibles sur Internet. Toutefois, seul un dépistage réalisé par un médecin ORL à l’aide d’un audiogramme permet de poser un diagnostic et une indication à porter un appareil auditif.</a:t>
            </a:r>
          </a:p>
        </p:txBody>
      </p:sp>
    </p:spTree>
    <p:extLst>
      <p:ext uri="{BB962C8B-B14F-4D97-AF65-F5344CB8AC3E}">
        <p14:creationId xmlns:p14="http://schemas.microsoft.com/office/powerpoint/2010/main" val="2036141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La baisse de l’audition liée à l’âge commence après 50 ans et touche assez peu de personnes.</a:t>
            </a: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6FAB8-494A-7BCD-B7F9-9D12706318A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3D8D9EE-7BA3-791D-41B8-200F1D33C1B6}"/>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BC707576-505C-EC7C-8AF0-0D646A038D5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5428EDF-0A13-166B-65D0-FE199FF424BD}"/>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On peut trouver une aide auditive adaptée à chaque surdité.</a:t>
            </a:r>
          </a:p>
        </p:txBody>
      </p:sp>
      <p:sp>
        <p:nvSpPr>
          <p:cNvPr id="3" name="Espace réservé du contenu 2">
            <a:extLst>
              <a:ext uri="{FF2B5EF4-FFF2-40B4-BE49-F238E27FC236}">
                <a16:creationId xmlns:a16="http://schemas.microsoft.com/office/drawing/2014/main" id="{0D1098FB-D79D-C9D1-5157-4A0CB0AF3C24}"/>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12EE9505-577B-AC27-5D29-63D4736422C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D360E47-36CA-6160-E6EA-C6D9BEBA433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615408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9198C-0CE3-7F12-553F-5C89166D9CB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A7AA466-6228-32DF-B7AB-34C312AF8C71}"/>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25DFDFB8-EBB1-453A-3931-7E825A6E0090}"/>
              </a:ext>
            </a:extLst>
          </p:cNvPr>
          <p:cNvSpPr>
            <a:spLocks noGrp="1"/>
          </p:cNvSpPr>
          <p:nvPr>
            <p:ph idx="4294967295"/>
          </p:nvPr>
        </p:nvSpPr>
        <p:spPr>
          <a:xfrm>
            <a:off x="838200" y="2317749"/>
            <a:ext cx="10515600" cy="3859213"/>
          </a:xfrm>
        </p:spPr>
        <p:txBody>
          <a:bodyPr>
            <a:normAutofit fontScale="92500" lnSpcReduction="10000"/>
          </a:bodyPr>
          <a:lstStyle/>
          <a:p>
            <a:pPr marL="0" indent="0">
              <a:buNone/>
            </a:pPr>
            <a:r>
              <a:rPr lang="fr-FR" dirty="0"/>
              <a:t>Il existe trois grandes familles d’aides auditives :</a:t>
            </a:r>
          </a:p>
          <a:p>
            <a:pPr marL="0" indent="0">
              <a:buNone/>
            </a:pPr>
            <a:r>
              <a:rPr lang="fr-FR" dirty="0"/>
              <a:t>•les appareils auditifs intra-auriculaires : les plus discrets. Ils se positionnent dans le conduit auditif. Ils sont quasiment invisibles et permettent de corriger les surdités les plus légères.</a:t>
            </a:r>
          </a:p>
          <a:p>
            <a:pPr marL="0" indent="0">
              <a:buNone/>
            </a:pPr>
            <a:r>
              <a:rPr lang="fr-FR" dirty="0"/>
              <a:t>•les appareils auditifs contours d’oreilles : discrets, ils se placent derrière l’oreille et corrigent une grande diversité de surdités. Ces appareils représentent l’aide auditive la plus performante. Elle corrige les surdités moyennes et sévères.</a:t>
            </a:r>
          </a:p>
          <a:p>
            <a:pPr marL="0" indent="0">
              <a:buNone/>
            </a:pPr>
            <a:r>
              <a:rPr lang="fr-FR" dirty="0"/>
              <a:t>•l’implant cochléaire : il peut être proposé dans les cas de surdité profonde.</a:t>
            </a:r>
          </a:p>
        </p:txBody>
      </p:sp>
    </p:spTree>
    <p:extLst>
      <p:ext uri="{BB962C8B-B14F-4D97-AF65-F5344CB8AC3E}">
        <p14:creationId xmlns:p14="http://schemas.microsoft.com/office/powerpoint/2010/main" val="3278686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0751CC-1022-0D4D-19D6-6F23B6B4A88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F5CD8FF-EFAB-0AAD-157D-59CF03C6C6F8}"/>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01EF9BE-FC22-4D15-D162-55B5E04C91A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49FBA4E-86BD-666D-6CBF-32E0C7086B38}"/>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Les aides auditives ont de multiples avantages dans mon quotidien.</a:t>
            </a:r>
          </a:p>
        </p:txBody>
      </p:sp>
      <p:sp>
        <p:nvSpPr>
          <p:cNvPr id="3" name="Espace réservé du contenu 2">
            <a:extLst>
              <a:ext uri="{FF2B5EF4-FFF2-40B4-BE49-F238E27FC236}">
                <a16:creationId xmlns:a16="http://schemas.microsoft.com/office/drawing/2014/main" id="{F239B1E3-68B1-0F07-5DD7-4E449649321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C27B611A-9C4A-96C7-CB1F-F976FE323A38}"/>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7729DB2-29C1-B135-A99C-557FD9E5C1CB}"/>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4257757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0A820-B523-14C1-3E67-574BB5D7EE4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B0FE0A4-05B6-0333-0B69-4522D6C00D54}"/>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C197258E-552B-08C5-2D77-910754059C88}"/>
              </a:ext>
            </a:extLst>
          </p:cNvPr>
          <p:cNvSpPr>
            <a:spLocks noGrp="1"/>
          </p:cNvSpPr>
          <p:nvPr>
            <p:ph idx="4294967295"/>
          </p:nvPr>
        </p:nvSpPr>
        <p:spPr>
          <a:xfrm>
            <a:off x="838200" y="2317749"/>
            <a:ext cx="10515600" cy="3859213"/>
          </a:xfrm>
        </p:spPr>
        <p:txBody>
          <a:bodyPr>
            <a:normAutofit/>
          </a:bodyPr>
          <a:lstStyle/>
          <a:p>
            <a:pPr marL="0" indent="0">
              <a:buNone/>
            </a:pPr>
            <a:r>
              <a:rPr lang="fr-FR" dirty="0"/>
              <a:t>Au-delà du gain auditif, les aides auditives améliorent le quotidien des personnes appareillées. En effet, l’appareillage permet une amélioration de la situation cognitive, une préservation de l’autonomie et des fonctions émotionnelles, communicationnelles et sociales. En définitive, les aides auditives participent au bien vieillir.</a:t>
            </a:r>
          </a:p>
        </p:txBody>
      </p:sp>
    </p:spTree>
    <p:extLst>
      <p:ext uri="{BB962C8B-B14F-4D97-AF65-F5344CB8AC3E}">
        <p14:creationId xmlns:p14="http://schemas.microsoft.com/office/powerpoint/2010/main" val="1799905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B4A48-A18B-30F5-E63B-D86A4D26B27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F4923FB-0110-31FF-F9FA-EA7DB899E51D}"/>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9A302F5-6384-6A8F-232B-D74BE1F417C1}"/>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100EFD8-C87C-A68C-FEE3-458CC276E21D}"/>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 port obligatoire du masque pendant la crise de la Covid-19 est possible.</a:t>
            </a:r>
          </a:p>
        </p:txBody>
      </p:sp>
      <p:sp>
        <p:nvSpPr>
          <p:cNvPr id="3" name="Espace réservé du contenu 2">
            <a:extLst>
              <a:ext uri="{FF2B5EF4-FFF2-40B4-BE49-F238E27FC236}">
                <a16:creationId xmlns:a16="http://schemas.microsoft.com/office/drawing/2014/main" id="{BFB7B92B-4DC9-126C-6830-57F3DF286B1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1EE4316-6AA0-9462-E168-6B3B40248364}"/>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D13EE75F-64C5-B52F-F6F3-E9440DF627AA}"/>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624812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531C9-2913-481C-A095-8963102B788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5565CF3-D912-AD22-66A9-0CEF47B297DF}"/>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35BD1A0A-CF19-00FE-E93C-E891D3D1163B}"/>
              </a:ext>
            </a:extLst>
          </p:cNvPr>
          <p:cNvSpPr>
            <a:spLocks noGrp="1"/>
          </p:cNvSpPr>
          <p:nvPr>
            <p:ph idx="4294967295"/>
          </p:nvPr>
        </p:nvSpPr>
        <p:spPr>
          <a:xfrm>
            <a:off x="838200" y="2317749"/>
            <a:ext cx="10515600" cy="3859213"/>
          </a:xfrm>
        </p:spPr>
        <p:txBody>
          <a:bodyPr>
            <a:normAutofit/>
          </a:bodyPr>
          <a:lstStyle/>
          <a:p>
            <a:pPr marL="0" indent="0">
              <a:buNone/>
            </a:pPr>
            <a:r>
              <a:rPr lang="fr-FR" dirty="0"/>
              <a:t>Le port du masque est compatible avec les appareils auditifs. Cependant, le système d’attache du masque peut s’avérer gênant, notamment parce que les accroches qui passent derrière l’oreille exercent une pression inconfortable. </a:t>
            </a:r>
            <a:r>
              <a:rPr lang="fr-FR"/>
              <a:t>Il est nécessaire de rester particulièrement vigilant pour ne pas faire tomber les appareils lorsque l’on met/retire le masque.</a:t>
            </a:r>
            <a:endParaRPr lang="fr-FR" dirty="0"/>
          </a:p>
        </p:txBody>
      </p:sp>
    </p:spTree>
    <p:extLst>
      <p:ext uri="{BB962C8B-B14F-4D97-AF65-F5344CB8AC3E}">
        <p14:creationId xmlns:p14="http://schemas.microsoft.com/office/powerpoint/2010/main" val="239521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a:bodyPr>
          <a:lstStyle/>
          <a:p>
            <a:pPr marL="0" indent="0">
              <a:buNone/>
            </a:pPr>
            <a:r>
              <a:rPr lang="fr-FR" dirty="0"/>
              <a:t>Si les conséquences sont visibles autour de 50 ans, la baisse de l’audition commence dès 25 ans et touche un nombre considérable de personnes.</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E9C3E-8498-6277-60A1-2012277E90F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598B990-5ADF-B2F7-F9B6-2327AA98B6D5}"/>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882C3C1D-E3A0-A41A-726D-C5562F09A63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F1DE348F-0484-87C9-B0C2-C4A96078CB97}"/>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Je suis très sensible aux bruits forts, donc j’entends très bien.</a:t>
            </a:r>
          </a:p>
        </p:txBody>
      </p:sp>
      <p:sp>
        <p:nvSpPr>
          <p:cNvPr id="3" name="Espace réservé du contenu 2">
            <a:extLst>
              <a:ext uri="{FF2B5EF4-FFF2-40B4-BE49-F238E27FC236}">
                <a16:creationId xmlns:a16="http://schemas.microsoft.com/office/drawing/2014/main" id="{3198D212-0C1C-992F-58D4-D864D3D702F9}"/>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8F28531A-8C01-2DF3-14CE-86348F6EC55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4B75BCC-9D6C-4226-688C-D87AAADEF34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833820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CEEB5-05D5-1C96-3061-CC88EA78521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D0570AB-6550-9CA9-1739-950874DC14C1}"/>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05274FCF-3554-71CB-D5D7-19AB1433C4D9}"/>
              </a:ext>
            </a:extLst>
          </p:cNvPr>
          <p:cNvSpPr>
            <a:spLocks noGrp="1"/>
          </p:cNvSpPr>
          <p:nvPr>
            <p:ph idx="4294967295"/>
          </p:nvPr>
        </p:nvSpPr>
        <p:spPr>
          <a:xfrm>
            <a:off x="838200" y="2317749"/>
            <a:ext cx="10515600" cy="3859213"/>
          </a:xfrm>
        </p:spPr>
        <p:txBody>
          <a:bodyPr>
            <a:normAutofit/>
          </a:bodyPr>
          <a:lstStyle/>
          <a:p>
            <a:pPr marL="0" indent="0">
              <a:buNone/>
            </a:pPr>
            <a:r>
              <a:rPr lang="fr-FR" dirty="0"/>
              <a:t>L’hypersensibilité, voir même l’intolérance aux environnements bruyants (comme se boucher les oreilles au passage d’une ambulance), est l’un des premiers signes de la baisse auditive. Dans un contexte bruyant et aux sonorités agressives, tenir une conversation et la comprendre devient de plus en plus difficile, puis impossible.</a:t>
            </a:r>
          </a:p>
        </p:txBody>
      </p:sp>
    </p:spTree>
    <p:extLst>
      <p:ext uri="{BB962C8B-B14F-4D97-AF65-F5344CB8AC3E}">
        <p14:creationId xmlns:p14="http://schemas.microsoft.com/office/powerpoint/2010/main" val="2359656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494A8-D86F-9A90-CDBC-DDF2243D6B4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E5C1088-C38F-CF9B-9176-2CE2D3071EC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098286A6-4762-ADD6-0A79-BA8AB21996C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18CC7DB-B6C1-1B25-754E-658C31EFD27C}"/>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baisse de l’audition a un effet négatif sur la mémoire.</a:t>
            </a:r>
          </a:p>
        </p:txBody>
      </p:sp>
      <p:sp>
        <p:nvSpPr>
          <p:cNvPr id="3" name="Espace réservé du contenu 2">
            <a:extLst>
              <a:ext uri="{FF2B5EF4-FFF2-40B4-BE49-F238E27FC236}">
                <a16:creationId xmlns:a16="http://schemas.microsoft.com/office/drawing/2014/main" id="{87EF257E-F494-93AF-1DCA-B00FF197F429}"/>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F88FEDF4-6F86-345A-1801-85F243C22B1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ACD97F5-500E-AE31-9ACD-D6C80088E77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05087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D627D-F82E-4F0F-FF0A-76C925918D8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6426F68-361D-0996-C209-1AB9F3B9EAE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EB81073C-8F95-216B-6E9B-BC5429CFF790}"/>
              </a:ext>
            </a:extLst>
          </p:cNvPr>
          <p:cNvSpPr>
            <a:spLocks noGrp="1"/>
          </p:cNvSpPr>
          <p:nvPr>
            <p:ph idx="4294967295"/>
          </p:nvPr>
        </p:nvSpPr>
        <p:spPr>
          <a:xfrm>
            <a:off x="838200" y="2317749"/>
            <a:ext cx="10515600" cy="3859213"/>
          </a:xfrm>
        </p:spPr>
        <p:txBody>
          <a:bodyPr>
            <a:normAutofit/>
          </a:bodyPr>
          <a:lstStyle/>
          <a:p>
            <a:pPr marL="0" indent="0">
              <a:buNone/>
            </a:pPr>
            <a:r>
              <a:rPr lang="fr-FR" dirty="0"/>
              <a:t>En effet, la zone du cerveau destinée à l’audition est directement reliée aux zones de la mémoire et d’apprentissage. Ainsi, les personnes atteintes de perte auditive ont tendance à présenter de plus faibles capacités de mémorisation, de compréhension et d’acquisition de nouvelles informations.</a:t>
            </a:r>
          </a:p>
        </p:txBody>
      </p:sp>
    </p:spTree>
    <p:extLst>
      <p:ext uri="{BB962C8B-B14F-4D97-AF65-F5344CB8AC3E}">
        <p14:creationId xmlns:p14="http://schemas.microsoft.com/office/powerpoint/2010/main" val="134744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EF301-6AC8-396E-4CFD-A7185314114E}"/>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A4152CD0-AA92-3B1D-548A-5D89E941C668}"/>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137AAC0-4429-092C-AE8D-3B78B504A0D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C383EB7-A9F3-E198-9692-82E883F5CB99}"/>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perte d’audition influence l’humeur et le comportement.</a:t>
            </a:r>
          </a:p>
        </p:txBody>
      </p:sp>
      <p:sp>
        <p:nvSpPr>
          <p:cNvPr id="3" name="Espace réservé du contenu 2">
            <a:extLst>
              <a:ext uri="{FF2B5EF4-FFF2-40B4-BE49-F238E27FC236}">
                <a16:creationId xmlns:a16="http://schemas.microsoft.com/office/drawing/2014/main" id="{A0975035-B68E-D508-9EFB-2F3B96D514CC}"/>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44BDE0F-60EC-7548-69C2-1EA73F3E877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4FB6AE41-4522-DF5A-261D-E2E27CE46C8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400263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D68FD-E07A-519F-D464-031ABE84531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15822DD-E6B2-FF1D-5874-EA7FFDAD8778}"/>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0F9C860-2A5F-4F93-EE2E-83AA24D76EBA}"/>
              </a:ext>
            </a:extLst>
          </p:cNvPr>
          <p:cNvSpPr>
            <a:spLocks noGrp="1"/>
          </p:cNvSpPr>
          <p:nvPr>
            <p:ph idx="4294967295"/>
          </p:nvPr>
        </p:nvSpPr>
        <p:spPr>
          <a:xfrm>
            <a:off x="838200" y="2317749"/>
            <a:ext cx="10515600" cy="3859213"/>
          </a:xfrm>
        </p:spPr>
        <p:txBody>
          <a:bodyPr>
            <a:normAutofit/>
          </a:bodyPr>
          <a:lstStyle/>
          <a:p>
            <a:pPr marL="0" indent="0">
              <a:buNone/>
            </a:pPr>
            <a:r>
              <a:rPr lang="fr-FR" dirty="0"/>
              <a:t>Une bonne santé auditive permet de communiquer facilement. Mais, lorsque notre audition baisse, nous sommes progressivement réticents à échanger avec les autres. La presbyacousie nuit au plaisir de communiquer. Ainsi, une personne qui entend mal va progressivement s’isoler, entraînant dans certains cas un état dépressif. De plus, les incompréhensions lors d’une discussion peuvent provoquer de l’agacement, de la colère, de la frustration et même des conflits.</a:t>
            </a:r>
            <a:r>
              <a:rPr lang="fr-FR" b="1" dirty="0"/>
              <a:t> Le médecin généraliste est le premier professionnel de santé responsable du suivi de mon audition.</a:t>
            </a:r>
            <a:endParaRPr lang="fr-FR" dirty="0"/>
          </a:p>
        </p:txBody>
      </p:sp>
    </p:spTree>
    <p:extLst>
      <p:ext uri="{BB962C8B-B14F-4D97-AF65-F5344CB8AC3E}">
        <p14:creationId xmlns:p14="http://schemas.microsoft.com/office/powerpoint/2010/main" val="15478936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96</TotalTime>
  <Words>904</Words>
  <Application>Microsoft Office PowerPoint</Application>
  <PresentationFormat>Grand écran</PresentationFormat>
  <Paragraphs>78</Paragraphs>
  <Slides>25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25</vt:i4>
      </vt:variant>
    </vt:vector>
  </HeadingPairs>
  <TitlesOfParts>
    <vt:vector size="29" baseType="lpstr">
      <vt:lpstr>Aptos</vt:lpstr>
      <vt:lpstr>Aptos Display</vt:lpstr>
      <vt:lpstr>Arial</vt:lpstr>
      <vt:lpstr>Thème Office</vt:lpstr>
      <vt:lpstr>Je surveille mon audition</vt:lpstr>
      <vt:lpstr>La baisse de l’audition liée à l’âge commence après 50 ans et touche assez peu de personnes.</vt:lpstr>
      <vt:lpstr>FAUX</vt:lpstr>
      <vt:lpstr>Je suis très sensible aux bruits forts, donc j’entends très bien.</vt:lpstr>
      <vt:lpstr>FAUX</vt:lpstr>
      <vt:lpstr>La baisse de l’audition a un effet négatif sur la mémoire.</vt:lpstr>
      <vt:lpstr>VRAI</vt:lpstr>
      <vt:lpstr>La perte d’audition influence l’humeur et le comportement.</vt:lpstr>
      <vt:lpstr>VRAI</vt:lpstr>
      <vt:lpstr>Le médecin généraliste est le premier professionnel de santé responsable du suivi de mon audition.</vt:lpstr>
      <vt:lpstr>VRAI</vt:lpstr>
      <vt:lpstr>Le test de dépistage de la surdité est douloureux.</vt:lpstr>
      <vt:lpstr>FAUX</vt:lpstr>
      <vt:lpstr>Les aides auditives ne sont pas entièrement remboursées par l’assurance maladie.</vt:lpstr>
      <vt:lpstr>FAUX</vt:lpstr>
      <vt:lpstr>Toutes les aides auditives sont efficaces de la même façon.</vt:lpstr>
      <vt:lpstr>FAUX</vt:lpstr>
      <vt:lpstr>Il est possible de dépister soi-même sa déficience auditive.</vt:lpstr>
      <vt:lpstr>FAUX</vt:lpstr>
      <vt:lpstr>On peut trouver une aide auditive adaptée à chaque surdité.</vt:lpstr>
      <vt:lpstr>VRAI</vt:lpstr>
      <vt:lpstr>Les aides auditives ont de multiples avantages dans mon quotidien.</vt:lpstr>
      <vt:lpstr>VRAI</vt:lpstr>
      <vt:lpstr>Le port obligatoire du masque pendant la crise de la Covid-19 est possible.</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18</cp:revision>
  <dcterms:created xsi:type="dcterms:W3CDTF">2025-07-18T13:51:01Z</dcterms:created>
  <dcterms:modified xsi:type="dcterms:W3CDTF">2025-07-23T13:14:42Z</dcterms:modified>
</cp:coreProperties>
</file>