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B8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A4AC-80AA-73D4-886B-F6172E1027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AD2DF3-078F-CD62-64CA-AB4843CAB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6F01FAA-C1B4-7B3A-7EC0-40F33F28BE17}"/>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06789016-1ECD-A87D-592C-DEF61EB48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243AB-C65B-AC5E-A58D-AB1446E7CEFD}"/>
              </a:ext>
            </a:extLst>
          </p:cNvPr>
          <p:cNvSpPr>
            <a:spLocks noGrp="1"/>
          </p:cNvSpPr>
          <p:nvPr>
            <p:ph type="sldNum" sz="quarter" idx="12"/>
          </p:nvPr>
        </p:nvSpPr>
        <p:spPr/>
        <p:txBody>
          <a:bodyPr/>
          <a:lstStyle/>
          <a:p>
            <a:fld id="{D52B1493-F57F-4A1D-8ADA-1D0B2CF289CC}" type="slidenum">
              <a:rPr lang="fr-FR" smtClean="0"/>
              <a:t>‹N°›</a:t>
            </a:fld>
            <a:endParaRPr lang="fr-FR"/>
          </a:p>
        </p:txBody>
      </p:sp>
      <p:sp>
        <p:nvSpPr>
          <p:cNvPr id="7" name="Rectangle 6">
            <a:extLst>
              <a:ext uri="{FF2B5EF4-FFF2-40B4-BE49-F238E27FC236}">
                <a16:creationId xmlns:a16="http://schemas.microsoft.com/office/drawing/2014/main" id="{187ECBAA-B2B0-5701-CAEB-26C19E0EEA6F}"/>
              </a:ext>
            </a:extLst>
          </p:cNvPr>
          <p:cNvSpPr/>
          <p:nvPr userDrawn="1"/>
        </p:nvSpPr>
        <p:spPr>
          <a:xfrm>
            <a:off x="0" y="0"/>
            <a:ext cx="12192000" cy="68580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descr="Une image contenant texte, Police, Graphique, logo&#10;&#10;Le contenu généré par l’IA peut être incorrect.">
            <a:extLst>
              <a:ext uri="{FF2B5EF4-FFF2-40B4-BE49-F238E27FC236}">
                <a16:creationId xmlns:a16="http://schemas.microsoft.com/office/drawing/2014/main" id="{D5BB5F2F-911B-1721-A3EA-024EC77C1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9941" y="431736"/>
            <a:ext cx="3853355" cy="116846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29B520AB-77B6-3378-A199-101DCD414EB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8706" y="570823"/>
            <a:ext cx="2518240" cy="1168463"/>
          </a:xfrm>
          <a:prstGeom prst="rect">
            <a:avLst/>
          </a:prstGeom>
        </p:spPr>
      </p:pic>
    </p:spTree>
    <p:extLst>
      <p:ext uri="{BB962C8B-B14F-4D97-AF65-F5344CB8AC3E}">
        <p14:creationId xmlns:p14="http://schemas.microsoft.com/office/powerpoint/2010/main" val="1085818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A5B-06A9-6C5E-9F77-E43F7E1C32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3F2465A-A80A-7EEF-C123-82D4DF12E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25C605A-35DC-6117-03D5-DC2F8B0F1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4EBE0C6-9BF2-F753-D9CA-8BE424702D64}"/>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8857E493-E2FC-D466-D5B1-48ADA693566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01803B-E036-6013-9461-32D8FE2A62E7}"/>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37009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42E42-EB68-3E83-8B3F-2396B5EA90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3197F6-BC7C-6171-754E-DA9FBF785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a:extLst>
              <a:ext uri="{FF2B5EF4-FFF2-40B4-BE49-F238E27FC236}">
                <a16:creationId xmlns:a16="http://schemas.microsoft.com/office/drawing/2014/main" id="{7D24C915-AE76-B0A6-3A8E-BA6577D27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380CFE-2AE9-B810-89D9-AFC28D06526C}"/>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8F197B30-3466-C1EE-6BF9-BADEF674BFA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AFCD84-814D-6E42-567B-8F5ABF89610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198609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16546-DE82-DB2E-2959-2920F8A34FA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FFC479-ED8A-F4FD-C46E-24EC7C6700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4F1E9E-C3D7-EA33-5DFF-A99F852E8EEB}"/>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90AF1D0C-0571-6ADC-C439-07B4421D5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00E054-85BE-D89B-694C-91E016ABCDF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514891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98AAA43-5067-8BF5-AF54-D6E8EEC3DD5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A5631E-D5BD-B22A-B39F-4F588FFF362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CD4964-B6CD-A823-8F52-73362811B676}"/>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05D5B5A0-7F89-4C6A-B14F-CACA0F86CB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9F6A26-C8BF-3203-8618-4DE7BD409B5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92593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D4472E-5BA4-C92A-36C6-F27CD4F3EB1F}"/>
              </a:ext>
            </a:extLst>
          </p:cNvPr>
          <p:cNvSpPr/>
          <p:nvPr userDrawn="1"/>
        </p:nvSpPr>
        <p:spPr>
          <a:xfrm>
            <a:off x="0" y="6286500"/>
            <a:ext cx="12192000" cy="5715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Police, Graphique, logo&#10;&#10;Le contenu généré par l’IA peut être incorrect.">
            <a:extLst>
              <a:ext uri="{FF2B5EF4-FFF2-40B4-BE49-F238E27FC236}">
                <a16:creationId xmlns:a16="http://schemas.microsoft.com/office/drawing/2014/main" id="{4E483FA3-483F-005C-03EC-39FD5F71D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5684" y="6356043"/>
            <a:ext cx="1426011" cy="43241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6BA91D2B-1135-9CBF-F76A-2A76F49963F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8220" y="6362086"/>
            <a:ext cx="931925" cy="432413"/>
          </a:xfrm>
          <a:prstGeom prst="rect">
            <a:avLst/>
          </a:prstGeom>
        </p:spPr>
      </p:pic>
    </p:spTree>
    <p:extLst>
      <p:ext uri="{BB962C8B-B14F-4D97-AF65-F5344CB8AC3E}">
        <p14:creationId xmlns:p14="http://schemas.microsoft.com/office/powerpoint/2010/main" val="3654562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A4AC-80AA-73D4-886B-F6172E1027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AD2DF3-078F-CD62-64CA-AB4843CAB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6F01FAA-C1B4-7B3A-7EC0-40F33F28BE17}"/>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06789016-1ECD-A87D-592C-DEF61EB48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243AB-C65B-AC5E-A58D-AB1446E7CEFD}"/>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835839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E5B10A-13C1-2752-4FAC-1FD0C5B7A8C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DD05827-A307-0439-DC2E-A389D683716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2D09C0B-1CC4-A027-3048-9CF06AE92D17}"/>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D8D06272-8893-DE91-CCF9-F764A2B4E34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BAA336D-A8E2-E1D3-67ED-2F06DDB4813A}"/>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126080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B3CB9D-7E73-A6F9-37B9-204B92847FF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9CC611-1A06-8A3A-8D48-4371DD4AF4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E76C12-F4F5-02F0-7D00-2F7F367106CD}"/>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5EEA6154-29BE-95E9-EE94-B78821CCC5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661533-5780-1BEE-1E3B-B798D7171C51}"/>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044328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874784-D6BA-C4D1-1F53-8A6D319CE83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CA603E-1714-AEFD-30D8-93DEFA22465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3965A08-763B-8883-4224-7203B6D573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4626A5-D616-AFD9-C869-4DCBFCAB3B73}"/>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2B5F4DB2-70D8-E82B-14D8-04A088C11D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FE8DB1-5B17-8BDA-D2A4-9FC271FD7315}"/>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04244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641BA-702E-0622-04A9-7C14886645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6801857-D29C-7F01-F697-406CEA6A4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27C069-8DB0-2026-7497-28ED328916F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97AE7B7-35CB-BEE5-41C5-E8B66F4ED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3686F5A-BA1F-C4CD-5C0E-5C50040CFBE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B0DA5DE-31FD-350E-BAB0-56B6E72F237E}"/>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8" name="Espace réservé du pied de page 7">
            <a:extLst>
              <a:ext uri="{FF2B5EF4-FFF2-40B4-BE49-F238E27FC236}">
                <a16:creationId xmlns:a16="http://schemas.microsoft.com/office/drawing/2014/main" id="{4FFCA858-1CCB-F477-9875-DDAC7C41AB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96F4080-659B-A868-EC40-A0A3E7848F3A}"/>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48580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27E30-A61C-E456-5F78-3B4DD72EAE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B6B4F0-1626-9256-7F53-B15A6ACD7E42}"/>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4" name="Espace réservé du pied de page 3">
            <a:extLst>
              <a:ext uri="{FF2B5EF4-FFF2-40B4-BE49-F238E27FC236}">
                <a16:creationId xmlns:a16="http://schemas.microsoft.com/office/drawing/2014/main" id="{62F29195-EED2-5443-A0F2-0413C9B3E3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7D20FA-71C4-EA36-8EB5-A3B2B4AEBF80}"/>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866141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C5126D3-D8BF-E0CC-81C0-EE95D379571B}"/>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3" name="Espace réservé du pied de page 2">
            <a:extLst>
              <a:ext uri="{FF2B5EF4-FFF2-40B4-BE49-F238E27FC236}">
                <a16:creationId xmlns:a16="http://schemas.microsoft.com/office/drawing/2014/main" id="{81AEEC75-4FE6-F6B7-0C56-13A06845C3D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6927E3-AF75-CEAE-66C0-653608A9A2B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771724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89F2EB-50DD-6160-F904-E3624A1A16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3E76F6-E7F1-425C-C920-62E67E1DF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CB253-86E8-373E-3D36-9F5E547B1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9A7E2D5B-46B8-D264-2DC2-5599E3452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C78548C-0545-F4EE-5951-8087378C43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2B1493-F57F-4A1D-8ADA-1D0B2CF289CC}" type="slidenum">
              <a:rPr lang="fr-FR" smtClean="0"/>
              <a:t>‹N°›</a:t>
            </a:fld>
            <a:endParaRPr lang="fr-FR"/>
          </a:p>
        </p:txBody>
      </p:sp>
    </p:spTree>
    <p:extLst>
      <p:ext uri="{BB962C8B-B14F-4D97-AF65-F5344CB8AC3E}">
        <p14:creationId xmlns:p14="http://schemas.microsoft.com/office/powerpoint/2010/main" val="64200958"/>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58A7E-6708-C4B8-1886-42763CCDFF9C}"/>
              </a:ext>
            </a:extLst>
          </p:cNvPr>
          <p:cNvSpPr>
            <a:spLocks noGrp="1"/>
          </p:cNvSpPr>
          <p:nvPr>
            <p:ph type="ctrTitle"/>
          </p:nvPr>
        </p:nvSpPr>
        <p:spPr/>
        <p:txBody>
          <a:bodyPr/>
          <a:lstStyle/>
          <a:p>
            <a:r>
              <a:rPr lang="fr-FR" b="1" dirty="0">
                <a:solidFill>
                  <a:schemeClr val="bg1"/>
                </a:solidFill>
              </a:rPr>
              <a:t>Je reste en forme</a:t>
            </a:r>
            <a:endParaRPr lang="fr-FR" dirty="0">
              <a:solidFill>
                <a:schemeClr val="bg1"/>
              </a:solidFill>
            </a:endParaRPr>
          </a:p>
        </p:txBody>
      </p:sp>
      <p:sp>
        <p:nvSpPr>
          <p:cNvPr id="3" name="Sous-titre 2">
            <a:extLst>
              <a:ext uri="{FF2B5EF4-FFF2-40B4-BE49-F238E27FC236}">
                <a16:creationId xmlns:a16="http://schemas.microsoft.com/office/drawing/2014/main" id="{36499FE2-21BF-F31D-675E-8D17E88379EC}"/>
              </a:ext>
            </a:extLst>
          </p:cNvPr>
          <p:cNvSpPr>
            <a:spLocks noGrp="1"/>
          </p:cNvSpPr>
          <p:nvPr>
            <p:ph type="subTitle" idx="1"/>
          </p:nvPr>
        </p:nvSpPr>
        <p:spPr/>
        <p:txBody>
          <a:bodyPr/>
          <a:lstStyle/>
          <a:p>
            <a:r>
              <a:rPr lang="fr-FR" dirty="0">
                <a:solidFill>
                  <a:schemeClr val="bg1"/>
                </a:solidFill>
              </a:rPr>
              <a:t>Quiz </a:t>
            </a:r>
            <a:r>
              <a:rPr lang="fr-FR" dirty="0" err="1">
                <a:solidFill>
                  <a:schemeClr val="bg1"/>
                </a:solidFill>
              </a:rPr>
              <a:t>solid’age</a:t>
            </a:r>
            <a:endParaRPr lang="fr-FR" dirty="0">
              <a:solidFill>
                <a:schemeClr val="bg1"/>
              </a:solidFill>
            </a:endParaRPr>
          </a:p>
        </p:txBody>
      </p:sp>
      <p:sp>
        <p:nvSpPr>
          <p:cNvPr id="4" name="ZoneTexte 3">
            <a:extLst>
              <a:ext uri="{FF2B5EF4-FFF2-40B4-BE49-F238E27FC236}">
                <a16:creationId xmlns:a16="http://schemas.microsoft.com/office/drawing/2014/main" id="{08C5647F-EFF7-618A-8B95-C0228B1E665C}"/>
              </a:ext>
            </a:extLst>
          </p:cNvPr>
          <p:cNvSpPr txBox="1"/>
          <p:nvPr/>
        </p:nvSpPr>
        <p:spPr>
          <a:xfrm>
            <a:off x="4350048" y="6204419"/>
            <a:ext cx="3491904" cy="374351"/>
          </a:xfrm>
          <a:prstGeom prst="rect">
            <a:avLst/>
          </a:prstGeom>
          <a:noFill/>
        </p:spPr>
        <p:txBody>
          <a:bodyPr wrap="square" rtlCol="0">
            <a:spAutoFit/>
          </a:bodyPr>
          <a:lstStyle/>
          <a:p>
            <a:pPr algn="ctr"/>
            <a:r>
              <a:rPr lang="fr-FR" dirty="0">
                <a:solidFill>
                  <a:schemeClr val="bg1"/>
                </a:solidFill>
              </a:rPr>
              <a:t>Prévention - Santé</a:t>
            </a:r>
          </a:p>
        </p:txBody>
      </p:sp>
    </p:spTree>
    <p:extLst>
      <p:ext uri="{BB962C8B-B14F-4D97-AF65-F5344CB8AC3E}">
        <p14:creationId xmlns:p14="http://schemas.microsoft.com/office/powerpoint/2010/main" val="19398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73487-EE77-5587-1A30-E4573E138AC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1DF6CB6-42FC-FD4B-0A6B-2AB024D448D1}"/>
              </a:ext>
            </a:extLst>
          </p:cNvPr>
          <p:cNvSpPr>
            <a:spLocks noGrp="1"/>
          </p:cNvSpPr>
          <p:nvPr>
            <p:ph type="title" idx="4294967295"/>
          </p:nvPr>
        </p:nvSpPr>
        <p:spPr>
          <a:xfrm>
            <a:off x="650512" y="365125"/>
            <a:ext cx="9865087" cy="1325563"/>
          </a:xfrm>
        </p:spPr>
        <p:txBody>
          <a:bodyPr/>
          <a:lstStyle/>
          <a:p>
            <a:r>
              <a:rPr lang="fr-FR" b="1" dirty="0">
                <a:solidFill>
                  <a:srgbClr val="50B848"/>
                </a:solidFill>
              </a:rPr>
              <a:t>Plus elle est fatigante et douloureuse, plus l’activité physique est efficace.</a:t>
            </a:r>
            <a:endParaRPr lang="fr-FR" dirty="0">
              <a:solidFill>
                <a:srgbClr val="50B848"/>
              </a:solidFill>
            </a:endParaRPr>
          </a:p>
        </p:txBody>
      </p:sp>
      <p:sp>
        <p:nvSpPr>
          <p:cNvPr id="4" name="Rectangle 3">
            <a:extLst>
              <a:ext uri="{FF2B5EF4-FFF2-40B4-BE49-F238E27FC236}">
                <a16:creationId xmlns:a16="http://schemas.microsoft.com/office/drawing/2014/main" id="{C7C2B9E1-6BEF-121E-13FD-23163B2EB6C1}"/>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9C959888-55B6-C8BC-3366-F09D09FCFE55}"/>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C193DE83-50F6-0565-96F7-D0A2407B6F86}"/>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36560346-D12F-DC9F-C865-5A30EEA96FDD}"/>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0CB03977-2432-2A5C-D607-41CCA2226A77}"/>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516724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2E795-89F2-0095-6A35-0F7C5887777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22058FA-97D4-34A8-2BD0-04BB9C40B5C5}"/>
              </a:ext>
            </a:extLst>
          </p:cNvPr>
          <p:cNvSpPr>
            <a:spLocks noGrp="1"/>
          </p:cNvSpPr>
          <p:nvPr>
            <p:ph type="title" idx="4294967295"/>
          </p:nvPr>
        </p:nvSpPr>
        <p:spPr>
          <a:xfrm>
            <a:off x="838200" y="346714"/>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18A60955-4A2E-2F70-48D4-997F5F16C133}"/>
              </a:ext>
            </a:extLst>
          </p:cNvPr>
          <p:cNvSpPr>
            <a:spLocks noGrp="1"/>
          </p:cNvSpPr>
          <p:nvPr>
            <p:ph idx="4294967295"/>
          </p:nvPr>
        </p:nvSpPr>
        <p:spPr>
          <a:xfrm>
            <a:off x="1116918" y="1825625"/>
            <a:ext cx="9398682" cy="4351338"/>
          </a:xfrm>
        </p:spPr>
        <p:txBody>
          <a:bodyPr>
            <a:normAutofit/>
          </a:bodyPr>
          <a:lstStyle/>
          <a:p>
            <a:pPr marL="0" indent="0">
              <a:buNone/>
            </a:pPr>
            <a:r>
              <a:rPr lang="fr-FR" dirty="0"/>
              <a:t>Pour être efficace, un exercice physique n’a pas besoin d’être fatiguant et ni de générer des douleurs musculaires. Ce qui compte avant tout c’est de pratiquer une activité physique à une intensité qui procure à chacun le maximum de bienfaits en toute sécurité. Les exercices physiques sont à adapter à chaque personne selon ses capacités et ses préférences : d’une activité physique d’intensité faible (marche lente) à une activité physique d’intensité modérée (marche rapide ou aquagym) ou une activité physique d’intensité élevée (course à pied ou tennis).</a:t>
            </a:r>
          </a:p>
        </p:txBody>
      </p:sp>
    </p:spTree>
    <p:extLst>
      <p:ext uri="{BB962C8B-B14F-4D97-AF65-F5344CB8AC3E}">
        <p14:creationId xmlns:p14="http://schemas.microsoft.com/office/powerpoint/2010/main" val="51018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24F9F5-3AC7-9308-FA89-AEBD14EAF0D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68530EF-1A8F-0502-F28C-63ABF914591B}"/>
              </a:ext>
            </a:extLst>
          </p:cNvPr>
          <p:cNvSpPr>
            <a:spLocks noGrp="1"/>
          </p:cNvSpPr>
          <p:nvPr>
            <p:ph type="title" idx="4294967295"/>
          </p:nvPr>
        </p:nvSpPr>
        <p:spPr>
          <a:xfrm>
            <a:off x="650512" y="365125"/>
            <a:ext cx="9865087" cy="1325563"/>
          </a:xfrm>
        </p:spPr>
        <p:txBody>
          <a:bodyPr/>
          <a:lstStyle/>
          <a:p>
            <a:r>
              <a:rPr lang="fr-FR" b="1" dirty="0">
                <a:solidFill>
                  <a:srgbClr val="50B848"/>
                </a:solidFill>
              </a:rPr>
              <a:t>L’activité physique favorise le bien-être psychologique, émotionnel et cognitif.</a:t>
            </a:r>
            <a:endParaRPr lang="fr-FR" dirty="0">
              <a:solidFill>
                <a:srgbClr val="50B848"/>
              </a:solidFill>
            </a:endParaRPr>
          </a:p>
        </p:txBody>
      </p:sp>
      <p:sp>
        <p:nvSpPr>
          <p:cNvPr id="4" name="Rectangle 3">
            <a:extLst>
              <a:ext uri="{FF2B5EF4-FFF2-40B4-BE49-F238E27FC236}">
                <a16:creationId xmlns:a16="http://schemas.microsoft.com/office/drawing/2014/main" id="{7ACBBEBB-D689-8F0F-2841-4E2E99AA22B3}"/>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5D81AFC4-730E-CA0C-79B2-6280D2B122B0}"/>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7F30E29D-A83A-F34D-E508-7DE8656C5EB9}"/>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37E92B24-6DDD-362E-143D-C90D5813397B}"/>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B6840B7F-27ED-C20C-7433-4063C5F21A92}"/>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53462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27912-2B33-8C87-9E6A-1C6A9EAB6E0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0293049-036E-E3D2-4FA9-B536393FBC63}"/>
              </a:ext>
            </a:extLst>
          </p:cNvPr>
          <p:cNvSpPr>
            <a:spLocks noGrp="1"/>
          </p:cNvSpPr>
          <p:nvPr>
            <p:ph type="title" idx="4294967295"/>
          </p:nvPr>
        </p:nvSpPr>
        <p:spPr>
          <a:xfrm>
            <a:off x="838200" y="346714"/>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948BFA11-5054-1CBE-0004-BE9754535562}"/>
              </a:ext>
            </a:extLst>
          </p:cNvPr>
          <p:cNvSpPr>
            <a:spLocks noGrp="1"/>
          </p:cNvSpPr>
          <p:nvPr>
            <p:ph idx="4294967295"/>
          </p:nvPr>
        </p:nvSpPr>
        <p:spPr>
          <a:xfrm>
            <a:off x="1116918" y="1825625"/>
            <a:ext cx="9398682" cy="4351338"/>
          </a:xfrm>
        </p:spPr>
        <p:txBody>
          <a:bodyPr>
            <a:normAutofit fontScale="92500" lnSpcReduction="10000"/>
          </a:bodyPr>
          <a:lstStyle/>
          <a:p>
            <a:pPr marL="0" indent="0">
              <a:buNone/>
            </a:pPr>
            <a:r>
              <a:rPr lang="fr-FR" dirty="0"/>
              <a:t>La pratique d’une activité physique régulière a un impact psychologique, émotionnel et cognitif indéniable. En effet, une activité physique, même modérée, joue un rôle positif sur le métabolisme du cerveau, qui est un organe très vascularisé. Bouger à un impact direct sur son oxygénation et sur les fonctions cognitives, ce qui peut limiter le déclin cognitif et le risque de maladies neurodégénératives comme la maladie d’Alzheimer. L’activité physique contribue également au bien-être psychologique et émotionnel. En effet, un exercice physique peut réduire le stress, l’anxiété et améliorer l’humeur. Une meilleure condition physique entraîne aussi une meilleure estime de soi et facilite l’intégration sociale, une composante importante de la qualité de vie.</a:t>
            </a:r>
          </a:p>
        </p:txBody>
      </p:sp>
    </p:spTree>
    <p:extLst>
      <p:ext uri="{BB962C8B-B14F-4D97-AF65-F5344CB8AC3E}">
        <p14:creationId xmlns:p14="http://schemas.microsoft.com/office/powerpoint/2010/main" val="2811910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30D5AD-0A3C-B4D3-74B0-D96C32077B2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3034317-94E1-4778-D782-3D0AA08768C0}"/>
              </a:ext>
            </a:extLst>
          </p:cNvPr>
          <p:cNvSpPr>
            <a:spLocks noGrp="1"/>
          </p:cNvSpPr>
          <p:nvPr>
            <p:ph type="title" idx="4294967295"/>
          </p:nvPr>
        </p:nvSpPr>
        <p:spPr>
          <a:xfrm>
            <a:off x="650512" y="365125"/>
            <a:ext cx="9865087" cy="1325563"/>
          </a:xfrm>
        </p:spPr>
        <p:txBody>
          <a:bodyPr/>
          <a:lstStyle/>
          <a:p>
            <a:r>
              <a:rPr lang="fr-FR" b="1" dirty="0">
                <a:solidFill>
                  <a:srgbClr val="50B848"/>
                </a:solidFill>
              </a:rPr>
              <a:t>L’exercice physique ne peut rien pour ma santé.</a:t>
            </a:r>
            <a:endParaRPr lang="fr-FR" dirty="0">
              <a:solidFill>
                <a:srgbClr val="50B848"/>
              </a:solidFill>
            </a:endParaRPr>
          </a:p>
        </p:txBody>
      </p:sp>
      <p:sp>
        <p:nvSpPr>
          <p:cNvPr id="4" name="Rectangle 3">
            <a:extLst>
              <a:ext uri="{FF2B5EF4-FFF2-40B4-BE49-F238E27FC236}">
                <a16:creationId xmlns:a16="http://schemas.microsoft.com/office/drawing/2014/main" id="{6D2F06B8-295B-4EF0-5FB3-DF7F7811A9F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BE0B963F-173B-D3D2-4938-260540BC41F9}"/>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390FAC8F-A858-BC64-3937-712FF6EDEBDD}"/>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E27A61C8-A45D-5299-59BA-431FDA2EA311}"/>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3DC0A706-5D62-79EF-06F6-2455AB2D77E1}"/>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410020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7C4FB-BE6F-18E2-3CA8-6F24E791B4A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0EE0F4B-A947-04C7-8953-233659396C74}"/>
              </a:ext>
            </a:extLst>
          </p:cNvPr>
          <p:cNvSpPr>
            <a:spLocks noGrp="1"/>
          </p:cNvSpPr>
          <p:nvPr>
            <p:ph type="title" idx="4294967295"/>
          </p:nvPr>
        </p:nvSpPr>
        <p:spPr>
          <a:xfrm>
            <a:off x="838200" y="346714"/>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29567273-D165-6E54-43A2-9C3C812828E3}"/>
              </a:ext>
            </a:extLst>
          </p:cNvPr>
          <p:cNvSpPr>
            <a:spLocks noGrp="1"/>
          </p:cNvSpPr>
          <p:nvPr>
            <p:ph idx="4294967295"/>
          </p:nvPr>
        </p:nvSpPr>
        <p:spPr>
          <a:xfrm>
            <a:off x="1116918" y="1825625"/>
            <a:ext cx="9398682" cy="4351338"/>
          </a:xfrm>
        </p:spPr>
        <p:txBody>
          <a:bodyPr>
            <a:normAutofit/>
          </a:bodyPr>
          <a:lstStyle/>
          <a:p>
            <a:pPr marL="0" indent="0">
              <a:buNone/>
            </a:pPr>
            <a:r>
              <a:rPr lang="fr-FR" dirty="0"/>
              <a:t>Quel que soit votre capacité physique actuelle, que vous ayez un problème de santé spécifique, une maladie chronique ou tout autre maladie, la pratique d’exercices physiques vous sera bénéfique. Parlez-en à votre médecin, il vous orientera vers un professionnel du sport santé qui saura adapter l’activité physique à vos capacités.</a:t>
            </a:r>
          </a:p>
        </p:txBody>
      </p:sp>
    </p:spTree>
    <p:extLst>
      <p:ext uri="{BB962C8B-B14F-4D97-AF65-F5344CB8AC3E}">
        <p14:creationId xmlns:p14="http://schemas.microsoft.com/office/powerpoint/2010/main" val="1263714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D3D957-616E-9641-F140-87E2DD4B33B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F3D7CC4-87A9-DE59-ECB2-A1608D594436}"/>
              </a:ext>
            </a:extLst>
          </p:cNvPr>
          <p:cNvSpPr>
            <a:spLocks noGrp="1"/>
          </p:cNvSpPr>
          <p:nvPr>
            <p:ph type="title" idx="4294967295"/>
          </p:nvPr>
        </p:nvSpPr>
        <p:spPr>
          <a:xfrm>
            <a:off x="650512" y="365125"/>
            <a:ext cx="9865087" cy="1629372"/>
          </a:xfrm>
        </p:spPr>
        <p:txBody>
          <a:bodyPr>
            <a:normAutofit fontScale="90000"/>
          </a:bodyPr>
          <a:lstStyle/>
          <a:p>
            <a:r>
              <a:rPr lang="fr-FR" b="1" dirty="0">
                <a:solidFill>
                  <a:srgbClr val="50B848"/>
                </a:solidFill>
              </a:rPr>
              <a:t>J’ai beaucoup fait d’exercice physique pendant ma jeunesse. Je n’ai plus besoin d’en faire !</a:t>
            </a:r>
            <a:endParaRPr lang="fr-FR" dirty="0">
              <a:solidFill>
                <a:srgbClr val="50B848"/>
              </a:solidFill>
            </a:endParaRPr>
          </a:p>
        </p:txBody>
      </p:sp>
      <p:sp>
        <p:nvSpPr>
          <p:cNvPr id="4" name="Rectangle 3">
            <a:extLst>
              <a:ext uri="{FF2B5EF4-FFF2-40B4-BE49-F238E27FC236}">
                <a16:creationId xmlns:a16="http://schemas.microsoft.com/office/drawing/2014/main" id="{B27E61FD-ABE3-027B-A8D1-DA10238AB9DD}"/>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EF72D386-4658-1842-B2BB-415538DDB0CF}"/>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4278ADF4-D02B-D88C-47DA-F88610341982}"/>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3E23BCFB-6797-2490-440D-31BAB5DBE03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85906963-3E96-FD29-C2ED-2E9AEC26C099}"/>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142537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71BB39-DAC5-23FA-2974-D5B9182F45A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57CE895-BF68-F765-7F6E-26C07C380E99}"/>
              </a:ext>
            </a:extLst>
          </p:cNvPr>
          <p:cNvSpPr>
            <a:spLocks noGrp="1"/>
          </p:cNvSpPr>
          <p:nvPr>
            <p:ph type="title" idx="4294967295"/>
          </p:nvPr>
        </p:nvSpPr>
        <p:spPr>
          <a:xfrm>
            <a:off x="838200" y="346714"/>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00CB82CE-1E91-95A8-0566-FBA3D6932F5D}"/>
              </a:ext>
            </a:extLst>
          </p:cNvPr>
          <p:cNvSpPr>
            <a:spLocks noGrp="1"/>
          </p:cNvSpPr>
          <p:nvPr>
            <p:ph idx="4294967295"/>
          </p:nvPr>
        </p:nvSpPr>
        <p:spPr>
          <a:xfrm>
            <a:off x="1116918" y="1825625"/>
            <a:ext cx="9398682" cy="4351338"/>
          </a:xfrm>
        </p:spPr>
        <p:txBody>
          <a:bodyPr>
            <a:normAutofit/>
          </a:bodyPr>
          <a:lstStyle/>
          <a:p>
            <a:pPr marL="0" indent="0">
              <a:buNone/>
            </a:pPr>
            <a:r>
              <a:rPr lang="fr-FR" dirty="0"/>
              <a:t>Les bienfaits de l’exercice physique ne sont pas cumulables. Quel que soit le niveau d’exercice physique que vous avez atteint à un moment donné de votre vie, les bienfaits de cette activité physique diminuent une fois que vous arrêtez de la pratiquer. Pour bénéficier de ses effets positifs, l’activité physique doit être pratiquée régulièrement et sur la durée, pendant tout le cours de la vie.</a:t>
            </a:r>
          </a:p>
        </p:txBody>
      </p:sp>
    </p:spTree>
    <p:extLst>
      <p:ext uri="{BB962C8B-B14F-4D97-AF65-F5344CB8AC3E}">
        <p14:creationId xmlns:p14="http://schemas.microsoft.com/office/powerpoint/2010/main" val="1044852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2D048-2AD6-6BEA-F4E4-396C2B51346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638B771-5DDA-B802-0E49-B51C410F6AEE}"/>
              </a:ext>
            </a:extLst>
          </p:cNvPr>
          <p:cNvSpPr>
            <a:spLocks noGrp="1"/>
          </p:cNvSpPr>
          <p:nvPr>
            <p:ph type="title" idx="4294967295"/>
          </p:nvPr>
        </p:nvSpPr>
        <p:spPr>
          <a:xfrm>
            <a:off x="650512" y="365125"/>
            <a:ext cx="9865087" cy="1629372"/>
          </a:xfrm>
        </p:spPr>
        <p:txBody>
          <a:bodyPr>
            <a:normAutofit fontScale="90000"/>
          </a:bodyPr>
          <a:lstStyle/>
          <a:p>
            <a:r>
              <a:rPr lang="fr-FR" b="1" dirty="0">
                <a:solidFill>
                  <a:srgbClr val="50B848"/>
                </a:solidFill>
              </a:rPr>
              <a:t>J’ai beaucoup fait d’exercice physique pendant ma jeunesse. Je n’ai plus besoin d’en faire !</a:t>
            </a:r>
            <a:endParaRPr lang="fr-FR" dirty="0">
              <a:solidFill>
                <a:srgbClr val="50B848"/>
              </a:solidFill>
            </a:endParaRPr>
          </a:p>
        </p:txBody>
      </p:sp>
      <p:sp>
        <p:nvSpPr>
          <p:cNvPr id="4" name="Rectangle 3">
            <a:extLst>
              <a:ext uri="{FF2B5EF4-FFF2-40B4-BE49-F238E27FC236}">
                <a16:creationId xmlns:a16="http://schemas.microsoft.com/office/drawing/2014/main" id="{4A789BBA-8614-ACD5-DB6F-D9A842A8CE4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BA333B80-D162-557A-B1E3-F4D0E468344E}"/>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BF9A7955-1D0C-233A-1577-C762373B2294}"/>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0C974D54-B509-51C1-6041-12AB6B9DCE20}"/>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C18D8930-CBA1-F3F4-894C-DF66CF280ABF}"/>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484954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8145D3-5DF7-1A49-6F2C-7B5D61E924F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914E651-6390-2B3A-4824-ABEB50D9235C}"/>
              </a:ext>
            </a:extLst>
          </p:cNvPr>
          <p:cNvSpPr>
            <a:spLocks noGrp="1"/>
          </p:cNvSpPr>
          <p:nvPr>
            <p:ph type="title" idx="4294967295"/>
          </p:nvPr>
        </p:nvSpPr>
        <p:spPr>
          <a:xfrm>
            <a:off x="838200" y="346714"/>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ECF31A31-B3D7-7E0B-E075-CAD0FDB0982D}"/>
              </a:ext>
            </a:extLst>
          </p:cNvPr>
          <p:cNvSpPr>
            <a:spLocks noGrp="1"/>
          </p:cNvSpPr>
          <p:nvPr>
            <p:ph idx="4294967295"/>
          </p:nvPr>
        </p:nvSpPr>
        <p:spPr>
          <a:xfrm>
            <a:off x="1116918" y="1825625"/>
            <a:ext cx="9398682" cy="4351338"/>
          </a:xfrm>
        </p:spPr>
        <p:txBody>
          <a:bodyPr>
            <a:normAutofit/>
          </a:bodyPr>
          <a:lstStyle/>
          <a:p>
            <a:pPr marL="0" indent="0">
              <a:buNone/>
            </a:pPr>
            <a:r>
              <a:rPr lang="fr-FR" dirty="0"/>
              <a:t>Les bienfaits de l’exercice physique ne sont pas cumulables. Quel que soit le niveau d’exercice physique que vous avez atteint à un moment donné de votre vie, les bienfaits de cette activité physique diminuent une fois que vous arrêtez de la pratiquer. Pour bénéficier de ses effets positifs, l’activité physique doit être pratiquée régulièrement et sur la durée, pendant tout le cours de la vie.</a:t>
            </a:r>
          </a:p>
        </p:txBody>
      </p:sp>
    </p:spTree>
    <p:extLst>
      <p:ext uri="{BB962C8B-B14F-4D97-AF65-F5344CB8AC3E}">
        <p14:creationId xmlns:p14="http://schemas.microsoft.com/office/powerpoint/2010/main" val="2429995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21EE19-E7F3-4FF5-46E3-7A6EEAC2F48A}"/>
              </a:ext>
            </a:extLst>
          </p:cNvPr>
          <p:cNvSpPr>
            <a:spLocks noGrp="1"/>
          </p:cNvSpPr>
          <p:nvPr>
            <p:ph type="title" idx="4294967295"/>
          </p:nvPr>
        </p:nvSpPr>
        <p:spPr>
          <a:xfrm>
            <a:off x="650512" y="365125"/>
            <a:ext cx="9865087" cy="1325563"/>
          </a:xfrm>
        </p:spPr>
        <p:txBody>
          <a:bodyPr/>
          <a:lstStyle/>
          <a:p>
            <a:r>
              <a:rPr lang="fr-FR" b="1" dirty="0">
                <a:solidFill>
                  <a:srgbClr val="50B848"/>
                </a:solidFill>
              </a:rPr>
              <a:t>L’activité physique est contre-indiquée lorsque l’on avance en âge.</a:t>
            </a:r>
            <a:endParaRPr lang="fr-FR" dirty="0">
              <a:solidFill>
                <a:srgbClr val="50B848"/>
              </a:solidFill>
            </a:endParaRPr>
          </a:p>
        </p:txBody>
      </p:sp>
      <p:sp>
        <p:nvSpPr>
          <p:cNvPr id="4" name="Rectangle 3">
            <a:extLst>
              <a:ext uri="{FF2B5EF4-FFF2-40B4-BE49-F238E27FC236}">
                <a16:creationId xmlns:a16="http://schemas.microsoft.com/office/drawing/2014/main" id="{977797BB-4D08-5430-3368-A61DF8AC6544}"/>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ECB5217E-76BB-AB7F-58C2-63B729EA5279}"/>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BAA1E012-012D-B1C6-FC42-8DA7BACCB83E}"/>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15058D71-4DFB-72FE-B9F1-72736DE9A1C0}"/>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EE0D32A6-49CE-7713-AE3D-5B8DC7B9D8F6}"/>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082784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46B2AD-F4CF-6B2D-073A-2AC11A6CA417}"/>
              </a:ext>
            </a:extLst>
          </p:cNvPr>
          <p:cNvSpPr>
            <a:spLocks noGrp="1"/>
          </p:cNvSpPr>
          <p:nvPr>
            <p:ph type="title" idx="4294967295"/>
          </p:nvPr>
        </p:nvSpPr>
        <p:spPr>
          <a:xfrm>
            <a:off x="838200" y="346714"/>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D166AFBC-52F2-FD74-C51A-CF9552A988A2}"/>
              </a:ext>
            </a:extLst>
          </p:cNvPr>
          <p:cNvSpPr>
            <a:spLocks noGrp="1"/>
          </p:cNvSpPr>
          <p:nvPr>
            <p:ph idx="4294967295"/>
          </p:nvPr>
        </p:nvSpPr>
        <p:spPr>
          <a:xfrm>
            <a:off x="1116918" y="1825625"/>
            <a:ext cx="9398682" cy="4351338"/>
          </a:xfrm>
        </p:spPr>
        <p:txBody>
          <a:bodyPr>
            <a:normAutofit fontScale="92500" lnSpcReduction="20000"/>
          </a:bodyPr>
          <a:lstStyle/>
          <a:p>
            <a:pPr marL="0" indent="0">
              <a:buNone/>
            </a:pPr>
            <a:r>
              <a:rPr lang="fr-FR" dirty="0"/>
              <a:t>La pratique d’une activité physique est appropriée à tous les âges et adaptable selon les capacités, les préférences et les disponibilités de chacun. Elle favorise même le bien-être des personnes avançant en âge et le maintien de leur capital santé. En effet, en vieillissant, la masse, la force et la puissance musculaires diminuent (à 80 ans les personnes âgées ont perdu la moitié de leur masse musculaire initiale), ainsi que les capacités d’équilibre qui sont altérées. La diminution des capacités fonctionnelles, c’est-à-dire la capacité d’une personne à effectuer correctement les activités de base de la vie quotidienne, augmente le risque de chutes et avec l’ostéoporose (fragilité excessive des os), le risque de fractures. La pratique d’une activité physique régulière permet de retarder ou de réduire la diminution de nos capacités fonctionnelles.</a:t>
            </a:r>
          </a:p>
        </p:txBody>
      </p:sp>
    </p:spTree>
    <p:extLst>
      <p:ext uri="{BB962C8B-B14F-4D97-AF65-F5344CB8AC3E}">
        <p14:creationId xmlns:p14="http://schemas.microsoft.com/office/powerpoint/2010/main" val="9834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01794F-5BC1-1E69-0C98-089C31815ED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1E192D2-2545-DF72-0630-585E5E791D85}"/>
              </a:ext>
            </a:extLst>
          </p:cNvPr>
          <p:cNvSpPr>
            <a:spLocks noGrp="1"/>
          </p:cNvSpPr>
          <p:nvPr>
            <p:ph type="title" idx="4294967295"/>
          </p:nvPr>
        </p:nvSpPr>
        <p:spPr>
          <a:xfrm>
            <a:off x="650512" y="365125"/>
            <a:ext cx="9865087" cy="1325563"/>
          </a:xfrm>
        </p:spPr>
        <p:txBody>
          <a:bodyPr/>
          <a:lstStyle/>
          <a:p>
            <a:r>
              <a:rPr lang="fr-FR" b="1" dirty="0">
                <a:solidFill>
                  <a:srgbClr val="50B848"/>
                </a:solidFill>
              </a:rPr>
              <a:t>L’activité physique réduit le risque de chutes.</a:t>
            </a:r>
            <a:endParaRPr lang="fr-FR" dirty="0">
              <a:solidFill>
                <a:srgbClr val="50B848"/>
              </a:solidFill>
            </a:endParaRPr>
          </a:p>
        </p:txBody>
      </p:sp>
      <p:sp>
        <p:nvSpPr>
          <p:cNvPr id="4" name="Rectangle 3">
            <a:extLst>
              <a:ext uri="{FF2B5EF4-FFF2-40B4-BE49-F238E27FC236}">
                <a16:creationId xmlns:a16="http://schemas.microsoft.com/office/drawing/2014/main" id="{DD59B57F-B332-B2C1-2962-031923A181DE}"/>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66CE2F81-299E-B7C9-7E07-39964504868C}"/>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6E74B2DB-BD2A-E073-1883-8FC31514CBF7}"/>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275D59C5-0362-6316-1CEB-1752C0A824CA}"/>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1776D5BB-BFAD-5385-3C0E-3503EA78BEB0}"/>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152535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CDF4F-F78D-15A8-F956-9A9BA9BD5FD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F636A74-2E3F-2E67-70C1-28EDACA4F1ED}"/>
              </a:ext>
            </a:extLst>
          </p:cNvPr>
          <p:cNvSpPr>
            <a:spLocks noGrp="1"/>
          </p:cNvSpPr>
          <p:nvPr>
            <p:ph type="title" idx="4294967295"/>
          </p:nvPr>
        </p:nvSpPr>
        <p:spPr>
          <a:xfrm>
            <a:off x="838200" y="346714"/>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EC4D083C-C9CF-DC50-E1A8-F0FE7C8C99C2}"/>
              </a:ext>
            </a:extLst>
          </p:cNvPr>
          <p:cNvSpPr>
            <a:spLocks noGrp="1"/>
          </p:cNvSpPr>
          <p:nvPr>
            <p:ph idx="4294967295"/>
          </p:nvPr>
        </p:nvSpPr>
        <p:spPr>
          <a:xfrm>
            <a:off x="1116918" y="1825625"/>
            <a:ext cx="9398682" cy="4351338"/>
          </a:xfrm>
        </p:spPr>
        <p:txBody>
          <a:bodyPr>
            <a:normAutofit fontScale="92500" lnSpcReduction="20000"/>
          </a:bodyPr>
          <a:lstStyle/>
          <a:p>
            <a:pPr marL="0" indent="0">
              <a:buNone/>
            </a:pPr>
            <a:r>
              <a:rPr lang="fr-FR" dirty="0"/>
              <a:t>L’activité physique permet, lorsque l’on avance en âge, de réduire significativement les pertes d’équilibre et le taux de chutes, particulièrement celles entraînant de graves traumatismes ou des soins médicaux. Le type d’exercice physique et sa fréquence s’adaptent à chacun en fonction de son état de santé. Différents dispositifs d’activité physique existent pour prévenir les risques de chute :de l’atelier « équilibre » proposé gratuitement par le PRIF (Prévention Retraite Île-de-France) aux programmes d’activité physique adaptés proposés sur consultation à l’hôpital aux personnes de plus de 70 ans ayant déjà chuté. En plus de l’amélioration des capacités motrices, l’activité physique permet de préserver aussi les facultés cognitives (mémoire, parole, concentration, faculté d’adaptation...), utiles aussi dans le contrôle du mouvement, de la posture et de la coordination.</a:t>
            </a:r>
          </a:p>
        </p:txBody>
      </p:sp>
    </p:spTree>
    <p:extLst>
      <p:ext uri="{BB962C8B-B14F-4D97-AF65-F5344CB8AC3E}">
        <p14:creationId xmlns:p14="http://schemas.microsoft.com/office/powerpoint/2010/main" val="14546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8ABEF-D012-16D7-1FD6-F49B7E31A3E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39DAFC7-0FEB-4A88-485F-A24FA8086555}"/>
              </a:ext>
            </a:extLst>
          </p:cNvPr>
          <p:cNvSpPr>
            <a:spLocks noGrp="1"/>
          </p:cNvSpPr>
          <p:nvPr>
            <p:ph type="title" idx="4294967295"/>
          </p:nvPr>
        </p:nvSpPr>
        <p:spPr>
          <a:xfrm>
            <a:off x="650512" y="365125"/>
            <a:ext cx="9865087" cy="1325563"/>
          </a:xfrm>
        </p:spPr>
        <p:txBody>
          <a:bodyPr/>
          <a:lstStyle/>
          <a:p>
            <a:r>
              <a:rPr lang="fr-FR" b="1" dirty="0">
                <a:solidFill>
                  <a:srgbClr val="50B848"/>
                </a:solidFill>
              </a:rPr>
              <a:t>Pratiquer une activité physique demande trop de temps.</a:t>
            </a:r>
            <a:endParaRPr lang="fr-FR" dirty="0">
              <a:solidFill>
                <a:srgbClr val="50B848"/>
              </a:solidFill>
            </a:endParaRPr>
          </a:p>
        </p:txBody>
      </p:sp>
      <p:sp>
        <p:nvSpPr>
          <p:cNvPr id="4" name="Rectangle 3">
            <a:extLst>
              <a:ext uri="{FF2B5EF4-FFF2-40B4-BE49-F238E27FC236}">
                <a16:creationId xmlns:a16="http://schemas.microsoft.com/office/drawing/2014/main" id="{9D8E6273-D735-252B-A078-AFB1BA941E95}"/>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6479B0A4-3026-B761-783A-A32B1BEAF815}"/>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8A50047C-E0FD-7E40-6081-23F34FDEA884}"/>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0C5E76A7-941A-F4CA-F7A6-ED321A0B67A9}"/>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66BB17B4-E339-9706-1C05-038D6C2555CB}"/>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069174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46633-58B5-1850-ECBC-6A6B8BE577D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63387B1-B31A-ACF5-C496-B172386D98FC}"/>
              </a:ext>
            </a:extLst>
          </p:cNvPr>
          <p:cNvSpPr>
            <a:spLocks noGrp="1"/>
          </p:cNvSpPr>
          <p:nvPr>
            <p:ph type="title" idx="4294967295"/>
          </p:nvPr>
        </p:nvSpPr>
        <p:spPr>
          <a:xfrm>
            <a:off x="838200" y="346714"/>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BBAB20F7-7B4C-DFCB-0203-8A666A4C795F}"/>
              </a:ext>
            </a:extLst>
          </p:cNvPr>
          <p:cNvSpPr>
            <a:spLocks noGrp="1"/>
          </p:cNvSpPr>
          <p:nvPr>
            <p:ph idx="4294967295"/>
          </p:nvPr>
        </p:nvSpPr>
        <p:spPr>
          <a:xfrm>
            <a:off x="1116918" y="1825625"/>
            <a:ext cx="9398682" cy="4351338"/>
          </a:xfrm>
        </p:spPr>
        <p:txBody>
          <a:bodyPr>
            <a:normAutofit/>
          </a:bodyPr>
          <a:lstStyle/>
          <a:p>
            <a:pPr marL="0" indent="0">
              <a:buNone/>
            </a:pPr>
            <a:r>
              <a:rPr lang="fr-FR" dirty="0"/>
              <a:t>Une activité physique n’a pas besoin de durer longtemps pour être efficace et bénéfique pour la santé. Elle peut s’adapter à l’agenda de chacun. On peut, par exemple, réaliser quelques exercices simples chez soi, choisir de se déplacer à vélo ou à pied pour les courts trajets. Le simple fait d’aller chercher son pain ou son journal tous les matins peut être considéré comme de l’exercice physique.</a:t>
            </a:r>
          </a:p>
        </p:txBody>
      </p:sp>
    </p:spTree>
    <p:extLst>
      <p:ext uri="{BB962C8B-B14F-4D97-AF65-F5344CB8AC3E}">
        <p14:creationId xmlns:p14="http://schemas.microsoft.com/office/powerpoint/2010/main" val="2933986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FF7C35-E321-63B0-480F-3D5901BF056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CA41661-03D3-7FD6-FEB2-991F3E9868F7}"/>
              </a:ext>
            </a:extLst>
          </p:cNvPr>
          <p:cNvSpPr>
            <a:spLocks noGrp="1"/>
          </p:cNvSpPr>
          <p:nvPr>
            <p:ph type="title" idx="4294967295"/>
          </p:nvPr>
        </p:nvSpPr>
        <p:spPr>
          <a:xfrm>
            <a:off x="650512" y="365125"/>
            <a:ext cx="9865087" cy="1325563"/>
          </a:xfrm>
        </p:spPr>
        <p:txBody>
          <a:bodyPr/>
          <a:lstStyle/>
          <a:p>
            <a:r>
              <a:rPr lang="fr-FR" b="1" dirty="0">
                <a:solidFill>
                  <a:srgbClr val="50B848"/>
                </a:solidFill>
              </a:rPr>
              <a:t>La marche n’est pas une activité physique !</a:t>
            </a:r>
            <a:endParaRPr lang="fr-FR" dirty="0">
              <a:solidFill>
                <a:srgbClr val="50B848"/>
              </a:solidFill>
            </a:endParaRPr>
          </a:p>
        </p:txBody>
      </p:sp>
      <p:sp>
        <p:nvSpPr>
          <p:cNvPr id="4" name="Rectangle 3">
            <a:extLst>
              <a:ext uri="{FF2B5EF4-FFF2-40B4-BE49-F238E27FC236}">
                <a16:creationId xmlns:a16="http://schemas.microsoft.com/office/drawing/2014/main" id="{39C4E686-4570-15FD-2602-72800C70F0E9}"/>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4F995B18-1192-585A-A91C-CE5402860DA1}"/>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65343D3A-3746-8190-2F5C-BB9542F02166}"/>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DFCD93E3-DE5E-E970-264D-68DB8298FCBE}"/>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361841E0-746A-5F0D-E440-91C0062A2AC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66033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D992B-B1EA-AB3B-9E3F-962862B7B42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742C392-D3F2-2CD4-BC92-97059BF1B5E9}"/>
              </a:ext>
            </a:extLst>
          </p:cNvPr>
          <p:cNvSpPr>
            <a:spLocks noGrp="1"/>
          </p:cNvSpPr>
          <p:nvPr>
            <p:ph type="title" idx="4294967295"/>
          </p:nvPr>
        </p:nvSpPr>
        <p:spPr>
          <a:xfrm>
            <a:off x="838200" y="346714"/>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25E521E5-1618-FD97-AE3B-DF9AD88CD383}"/>
              </a:ext>
            </a:extLst>
          </p:cNvPr>
          <p:cNvSpPr>
            <a:spLocks noGrp="1"/>
          </p:cNvSpPr>
          <p:nvPr>
            <p:ph idx="4294967295"/>
          </p:nvPr>
        </p:nvSpPr>
        <p:spPr>
          <a:xfrm>
            <a:off x="1116918" y="1825625"/>
            <a:ext cx="9398682" cy="4351338"/>
          </a:xfrm>
        </p:spPr>
        <p:txBody>
          <a:bodyPr>
            <a:normAutofit/>
          </a:bodyPr>
          <a:lstStyle/>
          <a:p>
            <a:pPr marL="0" indent="0">
              <a:buNone/>
            </a:pPr>
            <a:r>
              <a:rPr lang="fr-FR" dirty="0"/>
              <a:t>La marche est une excellente activité pour se dépenser et rester en bonne forme physique. L’ensemble des parties du corps sont stimulées pendant l’effort et elle permet de faire travailler les articulations, les muscles, les tendons ainsi que le système cardio respiratoire. L’un des atouts les plus importants de la marche est son accessibilité. Cette activité physique s’adapte à tous, quels que soient votre âge, votre condition physique, votre emploi du temps ou encore vos moyens financiers. Activité douce par excellence, elle constitue une activité peu risquée pour la santé et parfaite pour reprendre une activité physique régulière.</a:t>
            </a:r>
          </a:p>
        </p:txBody>
      </p:sp>
    </p:spTree>
    <p:extLst>
      <p:ext uri="{BB962C8B-B14F-4D97-AF65-F5344CB8AC3E}">
        <p14:creationId xmlns:p14="http://schemas.microsoft.com/office/powerpoint/2010/main" val="18066608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e prends soin de ma santé" id="{8F9B00CF-1784-4225-BEB7-0F86A5A3EB64}" vid="{DDA5C612-DACD-40F6-B018-20D4F574196D}"/>
    </a:ext>
  </a:extLst>
</a:theme>
</file>

<file path=docProps/app.xml><?xml version="1.0" encoding="utf-8"?>
<Properties xmlns="http://schemas.openxmlformats.org/officeDocument/2006/extended-properties" xmlns:vt="http://schemas.openxmlformats.org/officeDocument/2006/docPropsVTypes">
  <Template>Je prends soin de ma santé</Template>
  <TotalTime>103</TotalTime>
  <Words>1036</Words>
  <Application>Microsoft Office PowerPoint</Application>
  <PresentationFormat>Grand écran</PresentationFormat>
  <Paragraphs>57</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Aptos</vt:lpstr>
      <vt:lpstr>Aptos Display</vt:lpstr>
      <vt:lpstr>Arial</vt:lpstr>
      <vt:lpstr>Thème Office</vt:lpstr>
      <vt:lpstr>Je reste en forme</vt:lpstr>
      <vt:lpstr>L’activité physique est contre-indiquée lorsque l’on avance en âge.</vt:lpstr>
      <vt:lpstr>FAUX</vt:lpstr>
      <vt:lpstr>L’activité physique réduit le risque de chutes.</vt:lpstr>
      <vt:lpstr>VRAI</vt:lpstr>
      <vt:lpstr>Pratiquer une activité physique demande trop de temps.</vt:lpstr>
      <vt:lpstr>VRAI</vt:lpstr>
      <vt:lpstr>La marche n’est pas une activité physique !</vt:lpstr>
      <vt:lpstr>FAUX</vt:lpstr>
      <vt:lpstr>Plus elle est fatigante et douloureuse, plus l’activité physique est efficace.</vt:lpstr>
      <vt:lpstr>FAUX</vt:lpstr>
      <vt:lpstr>L’activité physique favorise le bien-être psychologique, émotionnel et cognitif.</vt:lpstr>
      <vt:lpstr>VRAI</vt:lpstr>
      <vt:lpstr>L’exercice physique ne peut rien pour ma santé.</vt:lpstr>
      <vt:lpstr>FAUX</vt:lpstr>
      <vt:lpstr>J’ai beaucoup fait d’exercice physique pendant ma jeunesse. Je n’ai plus besoin d’en faire !</vt:lpstr>
      <vt:lpstr>FAUX</vt:lpstr>
      <vt:lpstr>J’ai beaucoup fait d’exercice physique pendant ma jeunesse. Je n’ai plus besoin d’en faire !</vt:lpstr>
      <vt:lpstr>FAUX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Alix FOURNIER</dc:creator>
  <cp:lastModifiedBy>Alix FOURNIER</cp:lastModifiedBy>
  <cp:revision>7</cp:revision>
  <cp:lastPrinted>2025-07-22T13:51:09Z</cp:lastPrinted>
  <dcterms:created xsi:type="dcterms:W3CDTF">2025-07-22T12:08:57Z</dcterms:created>
  <dcterms:modified xsi:type="dcterms:W3CDTF">2025-07-22T13:52:23Z</dcterms:modified>
</cp:coreProperties>
</file>